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5"/>
  </p:notesMasterIdLst>
  <p:handoutMasterIdLst>
    <p:handoutMasterId r:id="rId56"/>
  </p:handoutMasterIdLst>
  <p:sldIdLst>
    <p:sldId id="281" r:id="rId5"/>
    <p:sldId id="362" r:id="rId6"/>
    <p:sldId id="510" r:id="rId7"/>
    <p:sldId id="369" r:id="rId8"/>
    <p:sldId id="468" r:id="rId9"/>
    <p:sldId id="514" r:id="rId10"/>
    <p:sldId id="466" r:id="rId11"/>
    <p:sldId id="547" r:id="rId12"/>
    <p:sldId id="511" r:id="rId13"/>
    <p:sldId id="496" r:id="rId14"/>
    <p:sldId id="474" r:id="rId15"/>
    <p:sldId id="544" r:id="rId16"/>
    <p:sldId id="476" r:id="rId17"/>
    <p:sldId id="484" r:id="rId18"/>
    <p:sldId id="509" r:id="rId19"/>
    <p:sldId id="515" r:id="rId20"/>
    <p:sldId id="516" r:id="rId21"/>
    <p:sldId id="517" r:id="rId22"/>
    <p:sldId id="518" r:id="rId23"/>
    <p:sldId id="519" r:id="rId24"/>
    <p:sldId id="520" r:id="rId25"/>
    <p:sldId id="521" r:id="rId26"/>
    <p:sldId id="522" r:id="rId27"/>
    <p:sldId id="523" r:id="rId28"/>
    <p:sldId id="524" r:id="rId29"/>
    <p:sldId id="525" r:id="rId30"/>
    <p:sldId id="526" r:id="rId31"/>
    <p:sldId id="527" r:id="rId32"/>
    <p:sldId id="512" r:id="rId33"/>
    <p:sldId id="469" r:id="rId34"/>
    <p:sldId id="528" r:id="rId35"/>
    <p:sldId id="529" r:id="rId36"/>
    <p:sldId id="530" r:id="rId37"/>
    <p:sldId id="532" r:id="rId38"/>
    <p:sldId id="533" r:id="rId39"/>
    <p:sldId id="534" r:id="rId40"/>
    <p:sldId id="535" r:id="rId41"/>
    <p:sldId id="536" r:id="rId42"/>
    <p:sldId id="537" r:id="rId43"/>
    <p:sldId id="513" r:id="rId44"/>
    <p:sldId id="538" r:id="rId45"/>
    <p:sldId id="539" r:id="rId46"/>
    <p:sldId id="540" r:id="rId47"/>
    <p:sldId id="545" r:id="rId48"/>
    <p:sldId id="505" r:id="rId49"/>
    <p:sldId id="541" r:id="rId50"/>
    <p:sldId id="548" r:id="rId51"/>
    <p:sldId id="546" r:id="rId52"/>
    <p:sldId id="542" r:id="rId53"/>
    <p:sldId id="543" r:id="rId5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C9D"/>
    <a:srgbClr val="B5B6D5"/>
    <a:srgbClr val="9D9EC7"/>
    <a:srgbClr val="8081B6"/>
    <a:srgbClr val="E2E2EE"/>
    <a:srgbClr val="FFFFFF"/>
    <a:srgbClr val="B3B3B3"/>
    <a:srgbClr val="FCFCFC"/>
    <a:srgbClr val="282828"/>
    <a:srgbClr val="F6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82072" autoAdjust="0"/>
  </p:normalViewPr>
  <p:slideViewPr>
    <p:cSldViewPr snapToGrid="0">
      <p:cViewPr varScale="1">
        <p:scale>
          <a:sx n="94" d="100"/>
          <a:sy n="94" d="100"/>
        </p:scale>
        <p:origin x="942" y="7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4" d="100"/>
          <a:sy n="84" d="100"/>
        </p:scale>
        <p:origin x="30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5B5C9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D0-444E-81B2-183E56D247A9}"/>
              </c:ext>
            </c:extLst>
          </c:dPt>
          <c:dPt>
            <c:idx val="1"/>
            <c:bubble3D val="0"/>
            <c:spPr>
              <a:solidFill>
                <a:srgbClr val="B3B3B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DD0-444E-81B2-183E56D247A9}"/>
              </c:ext>
            </c:extLst>
          </c:dPt>
          <c:cat>
            <c:strRef>
              <c:f>Sheet1!$A$2:$A$3</c:f>
              <c:strCache>
                <c:ptCount val="2"/>
                <c:pt idx="0">
                  <c:v>MO</c:v>
                </c:pt>
                <c:pt idx="1">
                  <c:v>PC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D0-444E-81B2-183E56D24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1/28/2022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안녕하십니까 이번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조 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 err="1">
                <a:latin typeface="+mj-ea"/>
                <a:ea typeface="+mj-ea"/>
              </a:rPr>
              <a:t>튜플리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~ </a:t>
            </a:r>
            <a:r>
              <a:rPr lang="ko-KR" altLang="en-US" dirty="0">
                <a:latin typeface="+mj-ea"/>
                <a:ea typeface="+mj-ea"/>
              </a:rPr>
              <a:t>유튜브 플레이리스트</a:t>
            </a:r>
            <a:r>
              <a:rPr lang="en-US" altLang="ko-KR" dirty="0">
                <a:latin typeface="+mj-ea"/>
                <a:ea typeface="+mj-ea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발표를 맡은 강민구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atin typeface="+mj-ea"/>
                <a:ea typeface="+mj-ea"/>
              </a:rPr>
              <a:t>저희조는</a:t>
            </a:r>
            <a:r>
              <a:rPr lang="ko-KR" altLang="en-US" dirty="0">
                <a:latin typeface="+mj-ea"/>
                <a:ea typeface="+mj-ea"/>
              </a:rPr>
              <a:t> 사전에 </a:t>
            </a:r>
            <a:r>
              <a:rPr lang="ko-KR" altLang="en-US" dirty="0" err="1">
                <a:latin typeface="+mj-ea"/>
                <a:ea typeface="+mj-ea"/>
              </a:rPr>
              <a:t>컨설턴트님께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말씀드린것도</a:t>
            </a:r>
            <a:r>
              <a:rPr lang="ko-KR" altLang="en-US" dirty="0">
                <a:latin typeface="+mj-ea"/>
                <a:ea typeface="+mj-ea"/>
              </a:rPr>
              <a:t> 있어서 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여러분들의 소중한 시간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분 더 받아 </a:t>
            </a:r>
            <a:r>
              <a:rPr lang="en-US" altLang="ko-KR" dirty="0">
                <a:latin typeface="+mj-ea"/>
                <a:ea typeface="+mj-ea"/>
              </a:rPr>
              <a:t>12</a:t>
            </a:r>
            <a:r>
              <a:rPr lang="ko-KR" altLang="en-US" dirty="0">
                <a:latin typeface="+mj-ea"/>
                <a:ea typeface="+mj-ea"/>
              </a:rPr>
              <a:t>분간 함께하도록 하겠습니다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생각한 서비스를 제공하기 위해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</a:t>
            </a:r>
            <a:r>
              <a:rPr lang="en-US" altLang="ko-KR" dirty="0"/>
              <a:t>.</a:t>
            </a:r>
            <a:r>
              <a:rPr lang="ko-KR" altLang="en-US" dirty="0"/>
              <a:t>재</a:t>
            </a:r>
            <a:r>
              <a:rPr lang="en-US" altLang="ko-KR" dirty="0"/>
              <a:t>.</a:t>
            </a:r>
            <a:r>
              <a:rPr lang="ko-KR" altLang="en-US" dirty="0"/>
              <a:t> 저희가 사용하고 있는 서비스의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주후에는 여기서 더 확장될 예정이고요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64019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뭐야</a:t>
            </a:r>
            <a:r>
              <a:rPr lang="ko-KR" altLang="en-US" dirty="0"/>
              <a:t> 벌써 저기까지 </a:t>
            </a:r>
            <a:r>
              <a:rPr lang="ko-KR" altLang="en-US" dirty="0" err="1"/>
              <a:t>했어</a:t>
            </a:r>
            <a:r>
              <a:rPr lang="en-US" altLang="ko-KR" dirty="0"/>
              <a:t>? </a:t>
            </a:r>
            <a:r>
              <a:rPr lang="ko-KR" altLang="en-US" dirty="0"/>
              <a:t>하시는 분들을 위해 시퀀스 다이어그램을 보여드리고자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 초반부터 시퀀스 다이어그램을 설계했기 때문에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꽤나 빠르고 </a:t>
            </a:r>
            <a:r>
              <a:rPr lang="ko-KR" altLang="en-US" dirty="0" err="1"/>
              <a:t>안정성있게</a:t>
            </a:r>
            <a:r>
              <a:rPr lang="ko-KR" altLang="en-US" dirty="0"/>
              <a:t> </a:t>
            </a:r>
            <a:r>
              <a:rPr lang="ko-KR" altLang="en-US" dirty="0" err="1"/>
              <a:t>아키텍쳐를</a:t>
            </a:r>
            <a:r>
              <a:rPr lang="ko-KR" altLang="en-US" dirty="0"/>
              <a:t> 구축하고 프로젝트를 진행할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보시는 화면은 그런 시퀀스 다이어그램 중 하나로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Oauth</a:t>
            </a:r>
            <a:r>
              <a:rPr lang="en-US" altLang="ko-KR" dirty="0"/>
              <a:t> </a:t>
            </a:r>
            <a:r>
              <a:rPr lang="ko-KR" altLang="en-US" dirty="0"/>
              <a:t>를 이용한 회원가입 시퀀스 다이어그램입니다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61902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 저거 하나로 </a:t>
            </a:r>
            <a:r>
              <a:rPr lang="ko-KR" altLang="en-US" dirty="0" err="1"/>
              <a:t>그래봤자</a:t>
            </a:r>
            <a:r>
              <a:rPr lang="en-US" altLang="ko-KR" dirty="0"/>
              <a:t>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라고</a:t>
            </a:r>
            <a:r>
              <a:rPr lang="ko-KR" altLang="en-US" dirty="0"/>
              <a:t> 갸우뚱 하신 분들을 위한 다음 사진입니다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보시는 것 전부 시퀀스 다이어그램입니다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설계 단계에서 저희는 </a:t>
            </a:r>
            <a:r>
              <a:rPr lang="en-US" altLang="ko-KR" dirty="0"/>
              <a:t>18</a:t>
            </a:r>
            <a:r>
              <a:rPr lang="ko-KR" altLang="en-US" dirty="0"/>
              <a:t>개의 시퀀스 다이어그램을 작성하였고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저희 </a:t>
            </a:r>
            <a:r>
              <a:rPr lang="ko-KR" altLang="en-US" dirty="0" err="1"/>
              <a:t>노션에는</a:t>
            </a:r>
            <a:r>
              <a:rPr lang="ko-KR" altLang="en-US" dirty="0"/>
              <a:t> 학습하고 </a:t>
            </a:r>
            <a:r>
              <a:rPr lang="ko-KR" altLang="en-US" dirty="0" err="1"/>
              <a:t>고도화하면서</a:t>
            </a:r>
            <a:r>
              <a:rPr lang="ko-KR" altLang="en-US" dirty="0"/>
              <a:t> 그 내용을 반영한 최종 다이어그램들이 추가 되어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총 </a:t>
            </a:r>
            <a:r>
              <a:rPr lang="en-US" altLang="ko-KR" dirty="0"/>
              <a:t>32</a:t>
            </a:r>
            <a:r>
              <a:rPr lang="ko-KR" altLang="en-US" dirty="0"/>
              <a:t>개의 시퀀스 다이어그램이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648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외에도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ERD </a:t>
            </a:r>
            <a:r>
              <a:rPr lang="ko-KR" altLang="en-US" dirty="0"/>
              <a:t>클라우드나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코글을</a:t>
            </a:r>
            <a:r>
              <a:rPr lang="ko-KR" altLang="en-US" dirty="0"/>
              <a:t> 이용한 브레인 </a:t>
            </a:r>
            <a:r>
              <a:rPr lang="ko-KR" altLang="en-US" dirty="0" err="1"/>
              <a:t>스토밍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구글 </a:t>
            </a:r>
            <a:r>
              <a:rPr lang="ko-KR" altLang="en-US" dirty="0" err="1"/>
              <a:t>독스</a:t>
            </a:r>
            <a:r>
              <a:rPr lang="ko-KR" altLang="en-US" dirty="0"/>
              <a:t> 엑셀을 통해 </a:t>
            </a:r>
            <a:r>
              <a:rPr lang="en-US" altLang="ko-KR" dirty="0"/>
              <a:t>API </a:t>
            </a:r>
            <a:r>
              <a:rPr lang="ko-KR" altLang="en-US" dirty="0"/>
              <a:t>명세나 요구사항 정의서를 작성하는 등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외부 툴을 적극적으로 사용하여 </a:t>
            </a:r>
            <a:r>
              <a:rPr lang="ko-KR" altLang="en-US" dirty="0" err="1"/>
              <a:t>아키텍쳐</a:t>
            </a:r>
            <a:r>
              <a:rPr lang="ko-KR" altLang="en-US" dirty="0"/>
              <a:t> 구축에 활용하였습니다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39712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그렇게 나온 진행과정을 보여드리고자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지난번 발표 때 실제 화면이 궁금하시다고 말씀해주신 분들이 많으셨는데요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</a:t>
            </a:r>
            <a:r>
              <a:rPr lang="ko-KR" altLang="en-US" dirty="0" err="1"/>
              <a:t>발표때</a:t>
            </a:r>
            <a:r>
              <a:rPr lang="ko-KR" altLang="en-US" dirty="0"/>
              <a:t> 실제 화면을 포함한 와이어 프레임을 보여드리고자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화면을 보여드리기에 앞서서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</a:t>
            </a:r>
            <a:r>
              <a:rPr lang="en-US" altLang="ko-KR" dirty="0"/>
              <a:t> 20</a:t>
            </a:r>
            <a:r>
              <a:rPr lang="ko-KR" altLang="en-US" dirty="0"/>
              <a:t>억 </a:t>
            </a:r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유저 중 약 </a:t>
            </a:r>
            <a:r>
              <a:rPr lang="en-US" altLang="ko-KR" dirty="0"/>
              <a:t>70%</a:t>
            </a:r>
            <a:r>
              <a:rPr lang="ko-KR" altLang="en-US" dirty="0"/>
              <a:t>가 모바일 유저라는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해외기업 </a:t>
            </a:r>
            <a:r>
              <a:rPr lang="ko-KR" altLang="en-US" dirty="0" err="1"/>
              <a:t>컴스코어의</a:t>
            </a:r>
            <a:r>
              <a:rPr lang="ko-KR" altLang="en-US" dirty="0"/>
              <a:t> 설문결과를 반영하여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UI/UX</a:t>
            </a:r>
            <a:r>
              <a:rPr lang="ko-KR" altLang="en-US" dirty="0"/>
              <a:t>를 고려한다면 </a:t>
            </a:r>
            <a:r>
              <a:rPr lang="en-US" altLang="ko-KR" dirty="0"/>
              <a:t>PC</a:t>
            </a:r>
            <a:r>
              <a:rPr lang="ko-KR" altLang="en-US" dirty="0"/>
              <a:t>보다 모바일 환경이 우선이다는 결론을 내렸고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모바일을 메인으로 화면을 구성하였다는 점을 말씀드리고 싶습니다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02107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시작해볼까요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보시는 화면 왼쪽부터 </a:t>
            </a:r>
            <a:r>
              <a:rPr lang="ko-KR" altLang="en-US" dirty="0" err="1"/>
              <a:t>차럐대로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랜드페이지인</a:t>
            </a:r>
            <a:r>
              <a:rPr lang="ko-KR" altLang="en-US" dirty="0"/>
              <a:t> </a:t>
            </a:r>
            <a:r>
              <a:rPr lang="ko-KR" altLang="en-US" dirty="0" err="1"/>
              <a:t>메인페이지</a:t>
            </a:r>
            <a:r>
              <a:rPr lang="en-US" altLang="ko-KR" dirty="0"/>
              <a:t>, </a:t>
            </a:r>
            <a:r>
              <a:rPr lang="ko-KR" altLang="en-US" dirty="0"/>
              <a:t>로그인과 회원가입 페이지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13114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유튜브 영상을 사용자가 묶는 것을 플레이 리스트라고 하는데요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취향 분석이나 공유에 사용하거나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플레이 룸 생성에도 활용할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생성과 상세페이지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2473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플레이 룸은 뭔가 하신 분들을 위한 다음 화면입니다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영상을 가져와서 다 같이 보고 </a:t>
            </a:r>
            <a:r>
              <a:rPr lang="ko-KR" altLang="en-US" dirty="0" err="1"/>
              <a:t>채팅하는</a:t>
            </a:r>
            <a:r>
              <a:rPr lang="ko-KR" altLang="en-US" dirty="0"/>
              <a:t> 공간을 저희는 플레이 룸이라고 부르고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상세페이지를 보여드리고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70409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본인의 취향이나 현황을 올리거나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게이미피케이션으로</a:t>
            </a:r>
            <a:r>
              <a:rPr lang="ko-KR" altLang="en-US" dirty="0"/>
              <a:t> 획득한 레벨</a:t>
            </a:r>
            <a:r>
              <a:rPr lang="en-US" altLang="ko-KR" dirty="0"/>
              <a:t>, </a:t>
            </a:r>
            <a:r>
              <a:rPr lang="ko-KR" altLang="en-US" dirty="0" err="1"/>
              <a:t>뱃지등을</a:t>
            </a:r>
            <a:r>
              <a:rPr lang="ko-KR" altLang="en-US" dirty="0"/>
              <a:t> 자랑할 수 있는 전시관으로도 활용할 수 있는 개인 프로필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76848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</a:t>
            </a:r>
            <a:r>
              <a:rPr lang="ko-KR" altLang="en-US" dirty="0" err="1"/>
              <a:t>취향별</a:t>
            </a:r>
            <a:r>
              <a:rPr lang="ko-KR" altLang="en-US" dirty="0"/>
              <a:t> 필터 탐색과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8052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 내용은 크게 넷으로 나눠서 지금 보시는 목차 순서로 진행해보고자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792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검색 기능을 제공할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01673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여기까지 화면을 보여드렸고요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 </a:t>
            </a:r>
            <a:r>
              <a:rPr lang="ko-KR" altLang="en-US" dirty="0" err="1"/>
              <a:t>뭐야</a:t>
            </a:r>
            <a:r>
              <a:rPr lang="ko-KR" altLang="en-US" dirty="0"/>
              <a:t> 기본적으로 있을 거는 이미 다 있네</a:t>
            </a:r>
            <a:r>
              <a:rPr lang="en-US" altLang="ko-KR" dirty="0"/>
              <a:t>.</a:t>
            </a:r>
            <a:r>
              <a:rPr lang="ko-KR" altLang="en-US" dirty="0"/>
              <a:t>라고 생각하시는 분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 우수한 </a:t>
            </a:r>
            <a:r>
              <a:rPr lang="ko-KR" altLang="en-US" dirty="0" err="1"/>
              <a:t>싸피</a:t>
            </a:r>
            <a:r>
              <a:rPr lang="ko-KR" altLang="en-US" dirty="0"/>
              <a:t> 프로젝트의 명세에 의거하여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작업을 진행하였기에 나온 성과라고 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프로젝트의 주요 기술 스택을 말씀드리기 전에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명세 달성에 대한 부분만 말씀을 드리자면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서브프로젝트</a:t>
            </a:r>
            <a:r>
              <a:rPr lang="en-US" altLang="ko-KR" dirty="0"/>
              <a:t>2(two) </a:t>
            </a:r>
            <a:r>
              <a:rPr lang="ko-KR" altLang="en-US" dirty="0"/>
              <a:t>명세를 요구사항 정의서로 분류</a:t>
            </a:r>
            <a:r>
              <a:rPr lang="en-US" altLang="ko-KR" dirty="0"/>
              <a:t>/</a:t>
            </a:r>
            <a:r>
              <a:rPr lang="ko-KR" altLang="en-US" dirty="0"/>
              <a:t>정의하였고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 시점에서 그 목표를 </a:t>
            </a:r>
            <a:r>
              <a:rPr lang="en-US" altLang="ko-KR" dirty="0"/>
              <a:t>100% </a:t>
            </a:r>
            <a:r>
              <a:rPr lang="ko-KR" altLang="en-US" dirty="0" err="1"/>
              <a:t>달성해두었습니다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71718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이어서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프로젝트의 주요 기술 스택을 몇 가지 말씀드리고자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첫번째는 아마 여러분들이 저희 서비스에서 가장 궁금해하실 동시 시청입니다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제가 발표하는 와중에도 </a:t>
            </a:r>
            <a:r>
              <a:rPr lang="en-US" altLang="ko-KR" dirty="0"/>
              <a:t>3</a:t>
            </a:r>
            <a:r>
              <a:rPr lang="ko-KR" altLang="en-US" dirty="0"/>
              <a:t>초마다 인사하고 있는 아저씨는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Youtube</a:t>
            </a:r>
            <a:r>
              <a:rPr lang="en-US" altLang="ko-KR" dirty="0"/>
              <a:t> API</a:t>
            </a:r>
            <a:r>
              <a:rPr lang="ko-KR" altLang="en-US" dirty="0"/>
              <a:t>에서 주는 정보를 기반으로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소켓 </a:t>
            </a:r>
            <a:r>
              <a:rPr lang="ko-KR" altLang="en-US" dirty="0" err="1"/>
              <a:t>아이오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익스프레스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아이프레임등을</a:t>
            </a:r>
            <a:r>
              <a:rPr lang="ko-KR" altLang="en-US" dirty="0"/>
              <a:t> 활용하여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유저의 재생 버튼 하나로 두 명의 사용자 영상이 동시에 재생되는 것을 보여주는 시연 영상입니다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영상 기반 </a:t>
            </a:r>
            <a:r>
              <a:rPr lang="en-US" altLang="ko-KR" dirty="0"/>
              <a:t>SNS</a:t>
            </a:r>
            <a:r>
              <a:rPr lang="ko-KR" altLang="en-US" dirty="0"/>
              <a:t>인 만큼 제공 스트리밍 환경에 대해 궁금하신 분도 계셨는데요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 err="1"/>
              <a:t>억명의</a:t>
            </a:r>
            <a:r>
              <a:rPr lang="ko-KR" altLang="en-US" dirty="0"/>
              <a:t> 사용자가 이용하는 모 사이트와 </a:t>
            </a:r>
            <a:r>
              <a:rPr lang="en-US" altLang="ko-KR" dirty="0"/>
              <a:t>100.000% </a:t>
            </a:r>
            <a:r>
              <a:rPr lang="ko-KR" altLang="en-US" dirty="0"/>
              <a:t>동일한 환경을 </a:t>
            </a:r>
            <a:r>
              <a:rPr lang="ko-KR" altLang="en-US" dirty="0" err="1"/>
              <a:t>제공해드릴것을</a:t>
            </a:r>
            <a:r>
              <a:rPr lang="ko-KR" altLang="en-US" dirty="0"/>
              <a:t> 저 말고 유튜브가 </a:t>
            </a:r>
            <a:r>
              <a:rPr lang="ko-KR" altLang="en-US" dirty="0" err="1"/>
              <a:t>약속드리겠습니다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49227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취향 분석입니다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행동과 목적 유튜브 태그 등의 기본정보와 메타정보를 이용해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 태그 외에도 속성과 특성을 조합한 </a:t>
            </a:r>
            <a:r>
              <a:rPr lang="ko-KR" altLang="en-US" dirty="0" err="1"/>
              <a:t>커스텀</a:t>
            </a:r>
            <a:r>
              <a:rPr lang="ko-KR" altLang="en-US" dirty="0"/>
              <a:t> 태그 등을 제공하고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기반으로 한 추천 시스템을 구축했습니다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현재는 기본적인 추천 시스템이 구축되어 있으며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주 후에는 조금 더 고도화된 추천 시스템을 경험하실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14353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이어서 </a:t>
            </a:r>
            <a:r>
              <a:rPr lang="ko-KR" altLang="en-US" dirty="0" err="1"/>
              <a:t>회원관리입니다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회원가입으로 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환경에서 일반 회원 외에도 </a:t>
            </a:r>
            <a:r>
              <a:rPr lang="ko-KR" altLang="en-US" dirty="0" err="1"/>
              <a:t>오오쓰</a:t>
            </a:r>
            <a:r>
              <a:rPr lang="ko-KR" altLang="en-US" dirty="0"/>
              <a:t> 회원을 구현하였습니다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오오쓰</a:t>
            </a:r>
            <a:r>
              <a:rPr lang="ko-KR" altLang="en-US" dirty="0"/>
              <a:t> 회원의 토큰 페이로드 설정을 자유롭게 설정하는 수준까지 구현해 두어서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오오쓰</a:t>
            </a:r>
            <a:r>
              <a:rPr lang="ko-KR" altLang="en-US" dirty="0"/>
              <a:t> 회원도 스프링 </a:t>
            </a:r>
            <a:r>
              <a:rPr lang="ko-KR" altLang="en-US" dirty="0" err="1"/>
              <a:t>시큐리티와</a:t>
            </a:r>
            <a:r>
              <a:rPr lang="ko-KR" altLang="en-US" dirty="0"/>
              <a:t> </a:t>
            </a:r>
            <a:r>
              <a:rPr lang="en-US" altLang="ko-KR" dirty="0" err="1"/>
              <a:t>jwt</a:t>
            </a:r>
            <a:r>
              <a:rPr lang="ko-KR" altLang="en-US" dirty="0"/>
              <a:t>가 제공하는 안전하고 편한 회원 정보 교환을 수행할 수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9943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DB </a:t>
            </a:r>
            <a:r>
              <a:rPr lang="ko-KR" altLang="en-US" dirty="0"/>
              <a:t>제어입니다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통해 </a:t>
            </a:r>
            <a:r>
              <a:rPr lang="en-US" altLang="ko-KR" dirty="0"/>
              <a:t>ORM</a:t>
            </a:r>
            <a:r>
              <a:rPr lang="ko-KR" altLang="en-US" dirty="0"/>
              <a:t>인 </a:t>
            </a:r>
            <a:r>
              <a:rPr lang="ko-KR" altLang="en-US" dirty="0" err="1"/>
              <a:t>하이버네이트를</a:t>
            </a:r>
            <a:r>
              <a:rPr lang="ko-KR" altLang="en-US" dirty="0"/>
              <a:t> 사용하여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DB</a:t>
            </a:r>
            <a:r>
              <a:rPr lang="ko-KR" altLang="en-US" dirty="0"/>
              <a:t>에 종속되지 않은 객체중심개발을 하고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동적 </a:t>
            </a:r>
            <a:r>
              <a:rPr lang="ko-KR" altLang="en-US" dirty="0" err="1"/>
              <a:t>쿼리등의</a:t>
            </a:r>
            <a:r>
              <a:rPr lang="ko-KR" altLang="en-US" dirty="0"/>
              <a:t> 가려운 부분을 </a:t>
            </a:r>
            <a:r>
              <a:rPr lang="en-US" altLang="ko-KR" dirty="0" err="1"/>
              <a:t>querydsl</a:t>
            </a:r>
            <a:r>
              <a:rPr lang="ko-KR" altLang="en-US" dirty="0"/>
              <a:t>로 긁어서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빠른 생산성은 물론 유지</a:t>
            </a:r>
            <a:r>
              <a:rPr lang="en-US" altLang="ko-KR" dirty="0"/>
              <a:t>/</a:t>
            </a:r>
            <a:r>
              <a:rPr lang="ko-KR" altLang="en-US" dirty="0"/>
              <a:t>보수 등의 관리가 편한 개발 환경을 조성하였습니다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JPA</a:t>
            </a:r>
            <a:r>
              <a:rPr lang="ko-KR" altLang="en-US" dirty="0"/>
              <a:t>에 대한 얘기는 </a:t>
            </a:r>
            <a:r>
              <a:rPr lang="en-US" altLang="ko-KR" dirty="0"/>
              <a:t>15</a:t>
            </a:r>
            <a:r>
              <a:rPr lang="ko-KR" altLang="en-US" dirty="0"/>
              <a:t>분 발표가 아니라 </a:t>
            </a:r>
            <a:r>
              <a:rPr lang="en-US" altLang="ko-KR" dirty="0"/>
              <a:t>50</a:t>
            </a:r>
            <a:r>
              <a:rPr lang="ko-KR" altLang="en-US" dirty="0"/>
              <a:t>분을 발표해도 모자란 내용이니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복잡한 실무에서 스프링 데이터 </a:t>
            </a:r>
            <a:r>
              <a:rPr lang="en-US" altLang="ko-KR" dirty="0"/>
              <a:t>JPA</a:t>
            </a:r>
            <a:r>
              <a:rPr lang="ko-KR" altLang="en-US" dirty="0"/>
              <a:t>와 </a:t>
            </a:r>
            <a:r>
              <a:rPr lang="en-US" altLang="ko-KR" dirty="0" err="1"/>
              <a:t>Querydsl</a:t>
            </a:r>
            <a:r>
              <a:rPr lang="ko-KR" altLang="en-US" dirty="0"/>
              <a:t>의 조합은 선택이 아니라 필수이고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마이바티스로</a:t>
            </a:r>
            <a:r>
              <a:rPr lang="ko-KR" altLang="en-US" dirty="0"/>
              <a:t> 마이 </a:t>
            </a:r>
            <a:r>
              <a:rPr lang="ko-KR" altLang="en-US" dirty="0" err="1"/>
              <a:t>버팃으면</a:t>
            </a:r>
            <a:r>
              <a:rPr lang="ko-KR" altLang="en-US" dirty="0"/>
              <a:t> 이제는 </a:t>
            </a:r>
            <a:r>
              <a:rPr lang="en-US" altLang="ko-KR" dirty="0"/>
              <a:t>JPA </a:t>
            </a:r>
            <a:r>
              <a:rPr lang="ko-KR" altLang="en-US" dirty="0"/>
              <a:t>써봐야 될 때라는 </a:t>
            </a:r>
            <a:r>
              <a:rPr lang="en-US" altLang="ko-KR" dirty="0"/>
              <a:t>3</a:t>
            </a:r>
            <a:r>
              <a:rPr lang="ko-KR" altLang="en-US" dirty="0"/>
              <a:t>년 전 </a:t>
            </a:r>
            <a:r>
              <a:rPr lang="en-US" altLang="ko-KR" dirty="0"/>
              <a:t>NHN </a:t>
            </a:r>
            <a:r>
              <a:rPr lang="ko-KR" altLang="en-US" dirty="0"/>
              <a:t>컨퍼런스 내용을 끝으로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87947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플레이 룸 구현에 필요한 채팅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 메시징 기능을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STOMP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프로토콜 환경에서 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웹 기술 핵심 기술 중 하나인 웹 소켓으로 구현하였을 뿐 아니라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NoSQL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인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-apple-system"/>
              </a:rPr>
              <a:t>Redis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에 해당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DB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를 분리하고 저장함으로써 응답시간과 성능을 고도화 하였습니다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REDIS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쓴 이유가 궁금하신 분들도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-apple-system"/>
              </a:rPr>
              <a:t>있을텐데요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오른쪽에 보이시는 표는 마리아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DB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와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-apple-system"/>
              </a:rPr>
              <a:t>인메모리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 방식의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-apple-system"/>
              </a:rPr>
              <a:t>Redis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를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-apple-system"/>
              </a:rPr>
              <a:t>이용했을때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 채팅의 응답시간이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36%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감소하였다는 분석 자료입니다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IO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가 자주 발생하는 채팅을 제어하는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DB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를 메인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DB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와 분리하는 것으로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차적으로 부담을 경감할 수 있고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작업 속도와 성능도 빠르다는 점에서 외부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REDIS DB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를 구비하여 연결하였습니다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5863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Firebase?</a:t>
            </a:r>
            <a:r>
              <a:rPr lang="ko-KR" altLang="en-US" dirty="0"/>
              <a:t> 원래 백이 </a:t>
            </a:r>
            <a:r>
              <a:rPr lang="ko-KR" altLang="en-US" dirty="0" err="1"/>
              <a:t>해야되는거</a:t>
            </a:r>
            <a:r>
              <a:rPr lang="ko-KR" altLang="en-US" dirty="0"/>
              <a:t> 서비스 </a:t>
            </a:r>
            <a:r>
              <a:rPr lang="ko-KR" altLang="en-US" dirty="0" err="1"/>
              <a:t>이용한거</a:t>
            </a:r>
            <a:r>
              <a:rPr lang="ko-KR" altLang="en-US" dirty="0"/>
              <a:t> 아니야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</a:t>
            </a:r>
            <a:r>
              <a:rPr lang="en-US" altLang="ko-KR" dirty="0"/>
              <a:t>. </a:t>
            </a:r>
            <a:r>
              <a:rPr lang="ko-KR" altLang="en-US" dirty="0"/>
              <a:t>아닙니다</a:t>
            </a:r>
            <a:r>
              <a:rPr lang="en-US" altLang="ko-KR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일을 줄이기 위해서가 아닌 더 많은 일을 하기 위해서 </a:t>
            </a:r>
            <a:r>
              <a:rPr lang="en-US" altLang="ko-KR" dirty="0"/>
              <a:t>Firebase</a:t>
            </a:r>
            <a:r>
              <a:rPr lang="ko-KR" altLang="en-US" dirty="0"/>
              <a:t>의 일부 기능인 </a:t>
            </a:r>
            <a:r>
              <a:rPr lang="en-US" altLang="ko-KR" dirty="0"/>
              <a:t>RTDB </a:t>
            </a:r>
            <a:r>
              <a:rPr lang="ko-KR" altLang="en-US" dirty="0"/>
              <a:t>만을 채택하여 실시간 알림을 구현했습니다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그게 바로 지금 여러분들이 보고 계신 화면 오른쪽 시연 영상인데요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시연 영상속에서는 </a:t>
            </a:r>
            <a:r>
              <a:rPr lang="en-US" altLang="ko-KR" dirty="0"/>
              <a:t>DB </a:t>
            </a:r>
            <a:r>
              <a:rPr lang="ko-KR" altLang="en-US" dirty="0"/>
              <a:t>내용 변경만으로 어떠한 </a:t>
            </a:r>
            <a:r>
              <a:rPr lang="ko-KR" altLang="en-US" dirty="0" err="1"/>
              <a:t>리퀘스트</a:t>
            </a:r>
            <a:r>
              <a:rPr lang="ko-KR" altLang="en-US" dirty="0"/>
              <a:t> 하나 없이</a:t>
            </a:r>
            <a:r>
              <a:rPr lang="en-US" altLang="ko-KR" dirty="0"/>
              <a:t>, </a:t>
            </a:r>
            <a:r>
              <a:rPr lang="ko-KR" altLang="en-US" dirty="0"/>
              <a:t>프론트 쪽 콘솔에 변경 내용이 전달되는 것을 보실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점을 이용하면 사용하면 팔로우한 유저가 </a:t>
            </a:r>
            <a:r>
              <a:rPr lang="ko-KR" altLang="en-US" dirty="0" err="1"/>
              <a:t>플레이룸을</a:t>
            </a:r>
            <a:r>
              <a:rPr lang="ko-KR" altLang="en-US" dirty="0"/>
              <a:t> </a:t>
            </a:r>
            <a:r>
              <a:rPr lang="ko-KR" altLang="en-US" dirty="0" err="1"/>
              <a:t>만들었을때</a:t>
            </a:r>
            <a:r>
              <a:rPr lang="ko-KR" altLang="en-US" dirty="0"/>
              <a:t> 실시간으로 알림을 받게 하는 등의 활용이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88417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외에도 영상 보다가 </a:t>
            </a:r>
            <a:r>
              <a:rPr lang="ko-KR" altLang="en-US" dirty="0" err="1"/>
              <a:t>채팅하기</a:t>
            </a:r>
            <a:r>
              <a:rPr lang="ko-KR" altLang="en-US" dirty="0"/>
              <a:t> 귀찮은데 </a:t>
            </a:r>
            <a:r>
              <a:rPr lang="ko-KR" altLang="en-US" dirty="0" err="1"/>
              <a:t>어떡해라고</a:t>
            </a:r>
            <a:r>
              <a:rPr lang="ko-KR" altLang="en-US" dirty="0"/>
              <a:t> 생각하시는 분을 위한 </a:t>
            </a:r>
            <a:r>
              <a:rPr lang="ko-KR" altLang="en-US" dirty="0" err="1"/>
              <a:t>이모티콘</a:t>
            </a:r>
            <a:r>
              <a:rPr lang="en-US" altLang="ko-KR" dirty="0"/>
              <a:t>, </a:t>
            </a:r>
            <a:r>
              <a:rPr lang="ko-KR" altLang="en-US" dirty="0" err="1"/>
              <a:t>이모지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썸네일이나 프로필 이미지를 </a:t>
            </a:r>
            <a:r>
              <a:rPr lang="en-US" altLang="ko-KR" dirty="0"/>
              <a:t>static</a:t>
            </a:r>
            <a:r>
              <a:rPr lang="ko-KR" altLang="en-US" dirty="0"/>
              <a:t>하게 저장하기 위한 </a:t>
            </a:r>
            <a:r>
              <a:rPr lang="en-US" altLang="ko-KR" dirty="0"/>
              <a:t>Google Cloud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수익</a:t>
            </a:r>
            <a:r>
              <a:rPr lang="en-US" altLang="ko-KR" dirty="0"/>
              <a:t>/</a:t>
            </a:r>
            <a:r>
              <a:rPr lang="ko-KR" altLang="en-US" dirty="0"/>
              <a:t>상용화 기술 구현을 위한 카카오 </a:t>
            </a:r>
            <a:r>
              <a:rPr lang="en-US" altLang="ko-KR" dirty="0"/>
              <a:t>API</a:t>
            </a:r>
            <a:r>
              <a:rPr lang="ko-KR" altLang="en-US" dirty="0"/>
              <a:t>를 통한 결제 모듈 구현을 이미 마치고 적용을 기다리는 상태입니다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30771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이어서 아이디어 </a:t>
            </a:r>
            <a:r>
              <a:rPr lang="ko-KR" altLang="en-US" dirty="0" err="1"/>
              <a:t>해커톤때</a:t>
            </a:r>
            <a:r>
              <a:rPr lang="ko-KR" altLang="en-US" dirty="0"/>
              <a:t> 받은 질문에 대한 피드백과 답변을 해드리고자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697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배경부터 들어가 볼까요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1060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 err="1"/>
              <a:t>왓챠</a:t>
            </a:r>
            <a:r>
              <a:rPr lang="ko-KR" altLang="en-US" dirty="0"/>
              <a:t> 파티와의 차이점과 특이점을 여쭤본 질문입니다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답변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83118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우선 </a:t>
            </a:r>
            <a:r>
              <a:rPr lang="ko-KR" altLang="en-US" dirty="0" err="1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왓챠나</a:t>
            </a:r>
            <a:r>
              <a:rPr lang="ko-KR" altLang="en-US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넷플릭스는</a:t>
            </a:r>
            <a:r>
              <a:rPr lang="ko-KR" altLang="en-US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 스스로 광고에 쓸 정도로 장편의 영화나 드라마에 특화되어 있고</a:t>
            </a:r>
            <a:r>
              <a:rPr lang="en-US" altLang="ko-KR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그 만큼 마음의 준비를 하고 와야 하지만</a:t>
            </a:r>
            <a:r>
              <a:rPr lang="en-US" altLang="ko-KR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,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저희는 플레이리스트 조합에 따라서 장편의 영상 외에 가벼운 영상 모음 등도 제공 가능해서 가볍게 접근할 수 있다는 점</a:t>
            </a:r>
            <a:endParaRPr lang="en-US" altLang="ko-KR" dirty="0">
              <a:solidFill>
                <a:srgbClr val="00ABEB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서비스 다 이용권이 필요한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그러니까 기본 유료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서비스인데에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비해 저희는 가입만 하면 기본 무료인 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lang="ko-KR" altLang="en-US" dirty="0" err="1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넷플릭스</a:t>
            </a:r>
            <a:r>
              <a:rPr lang="ko-KR" altLang="en-US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 파티 같은 경우 이런 저런 설치가 필요하지만 저희는 필요 없다는 점</a:t>
            </a:r>
            <a:endParaRPr lang="en-US" altLang="ko-KR" dirty="0">
              <a:solidFill>
                <a:srgbClr val="00ABEB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왓챠</a:t>
            </a:r>
            <a:r>
              <a:rPr lang="ko-KR" altLang="en-US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 파티는 기본 채팅만 구현 되어있지만 저희는 이모지와 </a:t>
            </a:r>
            <a:r>
              <a:rPr lang="ko-KR" altLang="en-US" dirty="0" err="1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이모티콘을</a:t>
            </a:r>
            <a:r>
              <a:rPr lang="ko-KR" altLang="en-US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 제공해준다는 정도의 차이가 있습니다</a:t>
            </a:r>
            <a:r>
              <a:rPr lang="en-US" altLang="ko-KR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50090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서비스명 유래에 대한 질문이었는데요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56412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스트리밍 환경에 대한 질문이네요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답변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4675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질문으로 넘어가서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답변 읽기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44597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47414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저작권의 자의적 </a:t>
            </a:r>
            <a:r>
              <a:rPr lang="ko-KR" altLang="en-US" dirty="0" err="1"/>
              <a:t>해석이라는것도</a:t>
            </a:r>
            <a:r>
              <a:rPr lang="ko-KR" altLang="en-US" dirty="0"/>
              <a:t> 정말 무섭고 여러분들도 납득하시기 힘들 것이라고 생각해서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여러분들의 걱정을 덜어드릴 겸 </a:t>
            </a:r>
            <a:r>
              <a:rPr lang="ko-KR" altLang="en-US" dirty="0"/>
              <a:t>한국저작권위원회에 유선을 포함</a:t>
            </a:r>
            <a:r>
              <a:rPr lang="en-US" altLang="ko-KR" dirty="0"/>
              <a:t>, 2</a:t>
            </a:r>
            <a:r>
              <a:rPr lang="ko-KR" altLang="en-US" dirty="0"/>
              <a:t>번에 걸친 법률 상담을 진행했습니다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결과만 말씀드리면 지장 없습니다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결과중에서 제일 먼저 말씀 드리고 </a:t>
            </a:r>
            <a:r>
              <a:rPr lang="ko-KR" altLang="en-US" dirty="0" err="1"/>
              <a:t>싶은건</a:t>
            </a:r>
            <a:r>
              <a:rPr lang="ko-KR" altLang="en-US" dirty="0"/>
              <a:t> 저희에게 </a:t>
            </a:r>
            <a:r>
              <a:rPr lang="en-US" altLang="ko-KR" dirty="0"/>
              <a:t>1</a:t>
            </a:r>
            <a:r>
              <a:rPr lang="ko-KR" altLang="en-US" dirty="0"/>
              <a:t>차적 책임이 없다는 부분입니다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조금 다르지만</a:t>
            </a:r>
            <a:r>
              <a:rPr lang="en-US" altLang="ko-KR" dirty="0"/>
              <a:t>, </a:t>
            </a:r>
            <a:r>
              <a:rPr lang="ko-KR" altLang="en-US" dirty="0"/>
              <a:t>이해하기 쉬운 예시를 들자면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ko-KR" altLang="en-US" dirty="0" err="1"/>
              <a:t>파티룸을</a:t>
            </a:r>
            <a:r>
              <a:rPr lang="ko-KR" altLang="en-US" dirty="0"/>
              <a:t> 빌려줬을 뿐이고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청소년이 </a:t>
            </a:r>
            <a:r>
              <a:rPr lang="ko-KR" altLang="en-US" dirty="0" err="1"/>
              <a:t>파티룸을</a:t>
            </a:r>
            <a:r>
              <a:rPr lang="ko-KR" altLang="en-US" dirty="0"/>
              <a:t> 빌리고 그곳에서 담배를 필 경우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처벌받는건</a:t>
            </a:r>
            <a:r>
              <a:rPr lang="ko-KR" altLang="en-US" dirty="0"/>
              <a:t> 청소년이다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정도로 생각해주시면 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파티룸은</a:t>
            </a:r>
            <a:r>
              <a:rPr lang="ko-KR" altLang="en-US" dirty="0"/>
              <a:t> </a:t>
            </a:r>
            <a:r>
              <a:rPr lang="ko-KR" altLang="en-US" dirty="0" err="1"/>
              <a:t>예시긴</a:t>
            </a:r>
            <a:r>
              <a:rPr lang="ko-KR" altLang="en-US" dirty="0"/>
              <a:t> 하지만 실제로 이건 다른 업계나 서비스에서 쓰이고 있는 방식입니다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https://www.fnnews.com/news/201912201448511045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05584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물론 진짜 엄청 엄격히 따지면 방조죄를 적용할 수 있다는 조언도 받았는데요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여기서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상담해주신것이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 나오는 것이 저작권법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102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조입니다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이 부분도 요약하자면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박스 친 부분만 보시면 되는데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,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관리자를 선정하고 전송 중단 요구를 할 창구가 있으면 면책사항이 된다는 내용입니다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+mj-ea"/>
                <a:cs typeface="+mn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+mj-ea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만약에 자신의 영상 권리가 </a:t>
            </a:r>
            <a:r>
              <a:rPr lang="ko-KR" altLang="en-US" dirty="0" err="1"/>
              <a:t>침해받았다고</a:t>
            </a:r>
            <a:r>
              <a:rPr lang="en-US" altLang="ko-KR" dirty="0"/>
              <a:t> </a:t>
            </a:r>
            <a:r>
              <a:rPr lang="ko-KR" altLang="en-US" dirty="0"/>
              <a:t>생각한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영상 저작권자 본인이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홈페이지에 찾아와서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신고할 곳이 없으면 방조죄가 적용될 수 있습니다</a:t>
            </a:r>
            <a:r>
              <a:rPr lang="en-US" altLang="ko-KR" dirty="0"/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2454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그래서 어디서 많이 본 분을 저희 프로젝트 관리자로 선정하고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이용 약관에 이에 대한 내용과 연락 링크를 기재해 둠으로써 그런 작은 틈새까지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막아두었습니다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발표 시간과 템포상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자세한 내용이 많이 생략되어 있는데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발표자료에 따로 기재하여 두었습니다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78737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답변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33538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Why? </a:t>
            </a:r>
            <a:r>
              <a:rPr lang="ko-KR" altLang="en-US" dirty="0"/>
              <a:t>저는 프로젝트에서 </a:t>
            </a:r>
            <a:r>
              <a:rPr lang="ko-KR" altLang="en-US" dirty="0" err="1"/>
              <a:t>중요한건</a:t>
            </a:r>
            <a:r>
              <a:rPr lang="ko-KR" altLang="en-US" dirty="0"/>
              <a:t> 항상 </a:t>
            </a:r>
            <a:r>
              <a:rPr lang="ko-KR" altLang="en-US" dirty="0" err="1"/>
              <a:t>왜라고</a:t>
            </a:r>
            <a:r>
              <a:rPr lang="ko-KR" altLang="en-US" dirty="0"/>
              <a:t>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 측에서 </a:t>
            </a:r>
            <a:r>
              <a:rPr lang="ko-KR" altLang="en-US" dirty="0" err="1"/>
              <a:t>가입할만한</a:t>
            </a:r>
            <a:r>
              <a:rPr lang="ko-KR" altLang="en-US" dirty="0"/>
              <a:t> 동기가 부여가 되고 서비스를 이용할지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운영자 쪽에서도 이 서비스를 </a:t>
            </a:r>
            <a:r>
              <a:rPr lang="ko-KR" altLang="en-US" dirty="0" err="1"/>
              <a:t>상용화할만</a:t>
            </a:r>
            <a:r>
              <a:rPr lang="ko-KR" altLang="en-US" dirty="0"/>
              <a:t> 한지</a:t>
            </a:r>
            <a:r>
              <a:rPr lang="en-US" altLang="ko-KR" dirty="0"/>
              <a:t>? </a:t>
            </a:r>
            <a:r>
              <a:rPr lang="ko-KR" altLang="en-US" dirty="0"/>
              <a:t>다른 말로 이게 돈이 될 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유튜브 관련 프로젝트를 하자는 기획이 </a:t>
            </a:r>
            <a:r>
              <a:rPr lang="ko-KR" altLang="en-US" dirty="0" err="1"/>
              <a:t>나왔을때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en-US" altLang="ko-KR" dirty="0"/>
              <a:t>2</a:t>
            </a:r>
            <a:r>
              <a:rPr lang="ko-KR" altLang="en-US" dirty="0"/>
              <a:t>팀</a:t>
            </a:r>
            <a:r>
              <a:rPr lang="en-US" altLang="ko-KR" dirty="0"/>
              <a:t>, </a:t>
            </a:r>
            <a:r>
              <a:rPr lang="ko-KR" altLang="en-US" dirty="0" err="1"/>
              <a:t>핫식스</a:t>
            </a:r>
            <a:r>
              <a:rPr lang="ko-KR" altLang="en-US" dirty="0"/>
              <a:t> 마신 거북이들의 왜</a:t>
            </a:r>
            <a:r>
              <a:rPr lang="en-US" altLang="ko-KR" dirty="0"/>
              <a:t>?</a:t>
            </a:r>
            <a:r>
              <a:rPr lang="ko-KR" altLang="en-US" dirty="0"/>
              <a:t>에 대한 답변은 경험이었습니다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여러분들 중에 유튜브에서 재밌게 본 영상을 친구에게 소개하거나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카카오톡에 링크를 걸어 둔 경험이 작거나 크거나 있을 것이라고 생각합니다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 경험을 공유하면서 이런 것 있으면 </a:t>
            </a:r>
            <a:r>
              <a:rPr lang="ko-KR" altLang="en-US" dirty="0" err="1"/>
              <a:t>좋을텐데</a:t>
            </a:r>
            <a:r>
              <a:rPr lang="ko-KR" altLang="en-US" dirty="0"/>
              <a:t> 라는 저희 생각이 모였고</a:t>
            </a:r>
            <a:r>
              <a:rPr lang="en-US" altLang="ko-KR" dirty="0"/>
              <a:t>, </a:t>
            </a:r>
            <a:r>
              <a:rPr lang="ko-KR" altLang="en-US" dirty="0"/>
              <a:t>이번 프로젝트를 기획하게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7825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프로젝트 진행과 향후 계획을 말씀드리며 발표를 정리하고자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94842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앞으로의 향후 계획 중 굵직한 내용을 담아 정리하고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으로는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취향 분석만을 위한 별도의 서버를 배치하고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저희가 사용하는 </a:t>
            </a:r>
            <a:r>
              <a:rPr lang="en-US" altLang="ko-KR" dirty="0"/>
              <a:t>DB</a:t>
            </a:r>
            <a:r>
              <a:rPr lang="ko-KR" altLang="en-US" dirty="0"/>
              <a:t>가 넷 중 셋이 이미 </a:t>
            </a:r>
            <a:r>
              <a:rPr lang="ko-KR" altLang="en-US" dirty="0" err="1"/>
              <a:t>로컬호스트가</a:t>
            </a:r>
            <a:r>
              <a:rPr lang="ko-KR" altLang="en-US" dirty="0"/>
              <a:t> 아니라 외부에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여기에 백과 프론트 메인 </a:t>
            </a:r>
            <a:r>
              <a:rPr lang="en-US" altLang="ko-KR" dirty="0"/>
              <a:t>DB</a:t>
            </a:r>
            <a:r>
              <a:rPr lang="ko-KR" altLang="en-US" dirty="0"/>
              <a:t>까지 외부 배포하고</a:t>
            </a:r>
            <a:r>
              <a:rPr lang="en-US" altLang="ko-KR" dirty="0"/>
              <a:t>, </a:t>
            </a:r>
            <a:r>
              <a:rPr lang="ko-KR" altLang="en-US" dirty="0"/>
              <a:t>도메인을 붙여 최종 상용화 할 계획이고요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외에도 테스트 함수 </a:t>
            </a:r>
            <a:r>
              <a:rPr lang="ko-KR" altLang="en-US" dirty="0" err="1"/>
              <a:t>세자리수</a:t>
            </a:r>
            <a:r>
              <a:rPr lang="ko-KR" altLang="en-US" dirty="0"/>
              <a:t> 돌파를 목표로 한 테스트 기반 개발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Jmeter</a:t>
            </a:r>
            <a:r>
              <a:rPr lang="ko-KR" altLang="en-US" dirty="0"/>
              <a:t>등을 활용한 부하테스트</a:t>
            </a:r>
            <a:r>
              <a:rPr lang="en-US" altLang="ko-KR" dirty="0"/>
              <a:t>, </a:t>
            </a:r>
            <a:r>
              <a:rPr lang="ko-KR" altLang="en-US" dirty="0"/>
              <a:t>그리고 아까 언급만 되었던 프로필 </a:t>
            </a:r>
            <a:r>
              <a:rPr lang="ko-KR" altLang="en-US" dirty="0" err="1"/>
              <a:t>게이미피케이션</a:t>
            </a:r>
            <a:r>
              <a:rPr lang="ko-KR" altLang="en-US" dirty="0"/>
              <a:t> 등을 구현하면서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</a:t>
            </a:r>
            <a:r>
              <a:rPr lang="ko-KR" altLang="en-US" dirty="0" err="1"/>
              <a:t>명세화하고자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949343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6</a:t>
            </a:r>
            <a:r>
              <a:rPr lang="ko-KR" altLang="en-US" dirty="0"/>
              <a:t>주차까지 그래프로 표현하여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867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 향후 계획을 달성하는데 도움이 되는 저희의 개발 문화를 몇가지 말씀드리자면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 부터 하루도 빠짐없이 진행하면서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점점 고도화 되고 문화라고 불러도 될 정도로 </a:t>
            </a:r>
            <a:r>
              <a:rPr lang="ko-KR" altLang="en-US" dirty="0" err="1"/>
              <a:t>정착되어되버린</a:t>
            </a:r>
            <a:r>
              <a:rPr lang="ko-KR" altLang="en-US" dirty="0"/>
              <a:t> 회의 문화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15728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어려운 부분을 </a:t>
            </a:r>
            <a:r>
              <a:rPr lang="ko-KR" altLang="en-US" dirty="0" err="1"/>
              <a:t>담당할때</a:t>
            </a:r>
            <a:r>
              <a:rPr lang="ko-KR" altLang="en-US" dirty="0"/>
              <a:t> 본인의 학습내용과 진행상황을 명세화하고 </a:t>
            </a:r>
            <a:r>
              <a:rPr lang="ko-KR" altLang="en-US" dirty="0" err="1"/>
              <a:t>슬랙에</a:t>
            </a:r>
            <a:r>
              <a:rPr lang="ko-KR" altLang="en-US" dirty="0"/>
              <a:t> 올려서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내가 한 것은 팀원도 할 수 있게 서로 성장을 돕는 문화가 있고요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77847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외에도 협업을 위해 필요하다면 크고 작은 것 하나하나 룰을 정하고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76382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지라 태스크와 스프린트 스마트 </a:t>
            </a:r>
            <a:r>
              <a:rPr lang="ko-KR" altLang="en-US" dirty="0" err="1"/>
              <a:t>커밋을</a:t>
            </a:r>
            <a:r>
              <a:rPr lang="ko-KR" altLang="en-US" dirty="0"/>
              <a:t> 활용하여 작업하는 습관을 들이고 있는데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이런 부분도 </a:t>
            </a:r>
            <a:r>
              <a:rPr lang="ko-KR" altLang="en-US" dirty="0"/>
              <a:t>잘 정착 시켜 문화로 가꾸어 프로젝트에 이바지하고자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490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결과 중 하나가 이렇게 나오고 있고요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06583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보신 저희 프로젝트와 발표는 위와 같은 레퍼런스를 참조하여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376187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지금까지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 </a:t>
            </a:r>
            <a:r>
              <a:rPr lang="ko-KR" altLang="en-US" dirty="0" err="1">
                <a:latin typeface="+mj-ea"/>
                <a:ea typeface="+mj-ea"/>
              </a:rPr>
              <a:t>핫식스</a:t>
            </a:r>
            <a:r>
              <a:rPr lang="ko-KR" altLang="en-US" dirty="0">
                <a:latin typeface="+mj-ea"/>
                <a:ea typeface="+mj-ea"/>
              </a:rPr>
              <a:t> 먹은 거북이들의 </a:t>
            </a:r>
            <a:r>
              <a:rPr lang="ko-KR" altLang="en-US" dirty="0" err="1">
                <a:latin typeface="+mj-ea"/>
                <a:ea typeface="+mj-ea"/>
              </a:rPr>
              <a:t>튜플리였습니다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감사합니다</a:t>
            </a:r>
            <a:r>
              <a:rPr lang="en-US" altLang="ko-KR" dirty="0">
                <a:latin typeface="+mj-ea"/>
                <a:ea typeface="+mj-ea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49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25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물론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 난 모르겠는데 </a:t>
            </a:r>
            <a:r>
              <a:rPr lang="ko-KR" altLang="en-US" dirty="0" err="1"/>
              <a:t>그런적</a:t>
            </a:r>
            <a:r>
              <a:rPr lang="ko-KR" altLang="en-US" dirty="0"/>
              <a:t> 없는데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나 유튜브 거의 </a:t>
            </a:r>
            <a:r>
              <a:rPr lang="ko-KR" altLang="en-US" dirty="0" err="1"/>
              <a:t>안봐서</a:t>
            </a:r>
            <a:r>
              <a:rPr lang="ko-KR" altLang="en-US" dirty="0"/>
              <a:t> 무슨 소리하는지 모르겠는데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이런거</a:t>
            </a:r>
            <a:r>
              <a:rPr lang="ko-KR" altLang="en-US" dirty="0"/>
              <a:t> 진짜 수요가 있긴 한가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하시는 분도 </a:t>
            </a:r>
            <a:r>
              <a:rPr lang="ko-KR" altLang="en-US" dirty="0" err="1"/>
              <a:t>계실겁니다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 분들을 위해서 추상적인 설명이나 설득보다는 숫자를 하나 준비했습니다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SNS </a:t>
            </a:r>
            <a:r>
              <a:rPr lang="ko-KR" altLang="en-US" dirty="0"/>
              <a:t>기능 없이 유튜브 영상을 동시 관람할 뿐인 사이트인 </a:t>
            </a:r>
            <a:r>
              <a:rPr lang="en-US" altLang="ko-KR" dirty="0"/>
              <a:t>watch2gether</a:t>
            </a:r>
            <a:r>
              <a:rPr lang="ko-KR" altLang="en-US" dirty="0"/>
              <a:t>이라는 홈페이지 가치인데요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평가 사이트기준으로 환산한 이 사이트의 값어치는 현재기준 약 </a:t>
            </a:r>
            <a:r>
              <a:rPr lang="en-US" altLang="ko-KR" dirty="0"/>
              <a:t>150</a:t>
            </a:r>
            <a:r>
              <a:rPr lang="ko-KR" altLang="en-US" dirty="0"/>
              <a:t>만 달러입니다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서비스에 대한 시장성과 수요를 알기 쉽고 표현하고</a:t>
            </a:r>
            <a:r>
              <a:rPr lang="en-US" altLang="ko-KR" dirty="0"/>
              <a:t>, </a:t>
            </a:r>
            <a:r>
              <a:rPr lang="ko-KR" altLang="en-US" dirty="0"/>
              <a:t>거기에 그래서 이거 돈 됨</a:t>
            </a:r>
            <a:r>
              <a:rPr lang="en-US" altLang="ko-KR" dirty="0"/>
              <a:t>? </a:t>
            </a:r>
            <a:r>
              <a:rPr lang="ko-KR" altLang="en-US" dirty="0"/>
              <a:t>이라는 의문도 두 말 없이 해소되는 수치라고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8207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그러면 추가적으로 질문 받는 시간 가지겠습니다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50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373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어떤 분들이 저희 서비스를 이용할까요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유튜브 사용자라는 시점에서 페르소나로 쓰고 싶은 인물상이 많기는 하였지만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많은 메인 고객 세그먼트 중 하나를 페르소나로 표현해봤습니다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SNS</a:t>
            </a:r>
            <a:r>
              <a:rPr lang="ko-KR" altLang="en-US" dirty="0"/>
              <a:t>등의 사용이 활발하고</a:t>
            </a:r>
            <a:r>
              <a:rPr lang="en-US" altLang="ko-KR" dirty="0"/>
              <a:t>, </a:t>
            </a:r>
            <a:r>
              <a:rPr lang="ko-KR" altLang="en-US" dirty="0"/>
              <a:t>자신의 취향을 공유하고 표현하는데 거부감이 적은 </a:t>
            </a:r>
            <a:r>
              <a:rPr lang="en-US" altLang="ko-KR" dirty="0"/>
              <a:t>20</a:t>
            </a:r>
            <a:r>
              <a:rPr lang="ko-KR" altLang="en-US" dirty="0"/>
              <a:t>대 </a:t>
            </a:r>
            <a:r>
              <a:rPr lang="ko-KR" altLang="en-US" dirty="0" err="1"/>
              <a:t>김거북씨인데요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</a:t>
            </a:r>
            <a:r>
              <a:rPr lang="ko-KR" altLang="en-US" dirty="0"/>
              <a:t>대 </a:t>
            </a:r>
            <a:r>
              <a:rPr lang="ko-KR" altLang="en-US" dirty="0" err="1"/>
              <a:t>인싸인</a:t>
            </a:r>
            <a:r>
              <a:rPr lang="ko-KR" altLang="en-US" dirty="0"/>
              <a:t> 여러분들도 비슷한 시각에서 저희 프로젝트를 </a:t>
            </a:r>
            <a:r>
              <a:rPr lang="ko-KR" altLang="en-US" dirty="0" err="1"/>
              <a:t>바라봐주시면</a:t>
            </a:r>
            <a:r>
              <a:rPr lang="ko-KR" altLang="en-US" dirty="0"/>
              <a:t>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6726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그렇게  배경과 페르소나까지 말씀드리고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드디어 로고와 함께 저희 프로젝트에 대한 간단한 소개할 수 있게 되었네요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 이름은 </a:t>
            </a:r>
            <a:r>
              <a:rPr lang="ko-KR" altLang="en-US" dirty="0" err="1"/>
              <a:t>튜플리입니다</a:t>
            </a:r>
            <a:r>
              <a:rPr lang="en-US" altLang="ko-KR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튜플리는</a:t>
            </a:r>
            <a:r>
              <a:rPr lang="ko-KR" altLang="en-US" dirty="0"/>
              <a:t> 유튜브 플레이리스트의 </a:t>
            </a:r>
            <a:r>
              <a:rPr lang="ko-KR" altLang="en-US" dirty="0" err="1"/>
              <a:t>줄임말이고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취향 분석 및 공유 </a:t>
            </a:r>
            <a:r>
              <a:rPr lang="en-US" altLang="ko-KR" dirty="0"/>
              <a:t>SNS </a:t>
            </a:r>
            <a:r>
              <a:rPr lang="ko-KR" altLang="en-US" dirty="0"/>
              <a:t>서비스를 </a:t>
            </a:r>
            <a:r>
              <a:rPr lang="en-US" altLang="ko-KR" dirty="0"/>
              <a:t>&lt;</a:t>
            </a:r>
            <a:r>
              <a:rPr lang="ko-KR" altLang="en-US" dirty="0"/>
              <a:t>웹 디자인</a:t>
            </a:r>
            <a:r>
              <a:rPr lang="en-US" altLang="ko-KR" dirty="0"/>
              <a:t>&gt;</a:t>
            </a:r>
            <a:r>
              <a:rPr lang="ko-KR" altLang="en-US" dirty="0"/>
              <a:t>으로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영상 동시 시청 및 채팅 환경 서비스를 필요한 </a:t>
            </a:r>
            <a:r>
              <a:rPr lang="en-US" altLang="ko-KR" dirty="0"/>
              <a:t>&lt;</a:t>
            </a:r>
            <a:r>
              <a:rPr lang="ko-KR" altLang="en-US" dirty="0"/>
              <a:t>웹 기술</a:t>
            </a:r>
            <a:r>
              <a:rPr lang="en-US" altLang="ko-KR" dirty="0"/>
              <a:t>&gt;</a:t>
            </a:r>
            <a:r>
              <a:rPr lang="ko-KR" altLang="en-US" dirty="0"/>
              <a:t>로 구축하여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여러분들에게 제공할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8271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프로젝트때 저희 각자의 장점을 살릴 수 있게 역할 분담을 진행하였습니다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크게 백 위주로 작업하시는 분 세분</a:t>
            </a:r>
            <a:r>
              <a:rPr lang="en-US" altLang="ko-KR" dirty="0"/>
              <a:t>, </a:t>
            </a:r>
            <a:r>
              <a:rPr lang="ko-KR" altLang="en-US" dirty="0"/>
              <a:t>프론트 위주로 작업하시는 분 세분으로 나뉘어서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같은 경우는 기술 고문</a:t>
            </a:r>
            <a:r>
              <a:rPr lang="en-US" altLang="ko-KR" dirty="0"/>
              <a:t>, </a:t>
            </a:r>
            <a:r>
              <a:rPr lang="ko-KR" altLang="en-US" dirty="0"/>
              <a:t>형준씨가 </a:t>
            </a:r>
            <a:r>
              <a:rPr lang="ko-KR" altLang="en-US" dirty="0" err="1"/>
              <a:t>아키텍쳐</a:t>
            </a:r>
            <a:r>
              <a:rPr lang="ko-KR" altLang="en-US" dirty="0"/>
              <a:t> 설계</a:t>
            </a:r>
            <a:r>
              <a:rPr lang="en-US" altLang="ko-KR" dirty="0"/>
              <a:t>, </a:t>
            </a:r>
            <a:r>
              <a:rPr lang="ko-KR" altLang="en-US" dirty="0" err="1"/>
              <a:t>기솔씨가</a:t>
            </a:r>
            <a:r>
              <a:rPr lang="ko-KR" altLang="en-US" dirty="0"/>
              <a:t> 기획 및 디자인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식으로 큰 틀을 잡아서 각자의 도메인을 담당하고 다른 분들이 협업 하시는 식으로 작업하였습니다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6720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왜 다음으로 </a:t>
            </a:r>
            <a:r>
              <a:rPr lang="ko-KR" altLang="en-US" dirty="0" err="1"/>
              <a:t>어떻게에</a:t>
            </a:r>
            <a:r>
              <a:rPr lang="ko-KR" altLang="en-US" dirty="0"/>
              <a:t> 대한 이야기를 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932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24400" y="6310376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C2A89C-99F0-4412-B3ED-55009F28AB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5722" y="6227164"/>
            <a:ext cx="1405333" cy="3900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43" y="147159"/>
            <a:ext cx="10168128" cy="732424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73A0A2-F22F-4A98-95A1-A9BE5AF5C2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5722" y="6227164"/>
            <a:ext cx="1405333" cy="39009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798D6B4-DC1E-4745-9E7D-62D71276D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0496" y="6478418"/>
            <a:ext cx="2743200" cy="237549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2" r:id="rId3"/>
    <p:sldLayoutId id="2147483727" r:id="rId4"/>
    <p:sldLayoutId id="2147483736" r:id="rId5"/>
    <p:sldLayoutId id="2147483730" r:id="rId6"/>
    <p:sldLayoutId id="2147483731" r:id="rId7"/>
    <p:sldLayoutId id="2147483732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fif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tc.go.kr/" TargetMode="External"/><Relationship Id="rId3" Type="http://schemas.openxmlformats.org/officeDocument/2006/relationships/hyperlink" Target="https://docs.spring.io/spring-framework/docs/current/reference/html/" TargetMode="External"/><Relationship Id="rId7" Type="http://schemas.openxmlformats.org/officeDocument/2006/relationships/hyperlink" Target="https://developers.kakao.com/docs/latest/ko/kakaopay/comm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irebase.google.com/docs/" TargetMode="External"/><Relationship Id="rId5" Type="http://schemas.openxmlformats.org/officeDocument/2006/relationships/hyperlink" Target="https://developers.google.com/youtube/documentation?hl=ko" TargetMode="External"/><Relationship Id="rId10" Type="http://schemas.openxmlformats.org/officeDocument/2006/relationships/hyperlink" Target="https://www.copyright.or.kr/main.do" TargetMode="External"/><Relationship Id="rId4" Type="http://schemas.openxmlformats.org/officeDocument/2006/relationships/hyperlink" Target="https://vuejs.org/v2/guide/" TargetMode="External"/><Relationship Id="rId9" Type="http://schemas.openxmlformats.org/officeDocument/2006/relationships/hyperlink" Target="http://www.privacy.go.kr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D38A115-9FF7-4717-9A0C-5E617A1CCB83}"/>
              </a:ext>
            </a:extLst>
          </p:cNvPr>
          <p:cNvGrpSpPr/>
          <p:nvPr/>
        </p:nvGrpSpPr>
        <p:grpSpPr>
          <a:xfrm>
            <a:off x="4664149" y="2604977"/>
            <a:ext cx="2863702" cy="1378254"/>
            <a:chOff x="4664149" y="2604977"/>
            <a:chExt cx="2863702" cy="137825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467" y="2604977"/>
              <a:ext cx="2773067" cy="76974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4664149" y="3609971"/>
              <a:ext cx="2863702" cy="373260"/>
              <a:chOff x="4722867" y="3502152"/>
              <a:chExt cx="2746266" cy="373260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4722867" y="3502152"/>
                <a:ext cx="2746266" cy="37213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4766326" y="3506080"/>
                <a:ext cx="2659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유튜브 콘텐츠 기반 </a:t>
                </a:r>
                <a:r>
                  <a:rPr lang="en-US" altLang="ko-KR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SNS</a:t>
                </a:r>
              </a:p>
            </p:txBody>
          </p:sp>
        </p:grp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8091375" y="6071154"/>
            <a:ext cx="3395187" cy="600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2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Hotsix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-Turtles)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351114" y="6097825"/>
            <a:ext cx="547346" cy="547346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25533" y="1274310"/>
            <a:ext cx="10340935" cy="4862685"/>
            <a:chOff x="451112" y="1348740"/>
            <a:chExt cx="10951180" cy="514964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2EB0EA5-CBCB-476C-A2C9-1352BBE5E870}"/>
                </a:ext>
              </a:extLst>
            </p:cNvPr>
            <p:cNvSpPr/>
            <p:nvPr/>
          </p:nvSpPr>
          <p:spPr>
            <a:xfrm>
              <a:off x="8353924" y="1651989"/>
              <a:ext cx="3048368" cy="2708600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D788A3E-0602-4352-9387-F98C689BF58B}"/>
                </a:ext>
              </a:extLst>
            </p:cNvPr>
            <p:cNvSpPr/>
            <p:nvPr/>
          </p:nvSpPr>
          <p:spPr>
            <a:xfrm>
              <a:off x="4571816" y="1633155"/>
              <a:ext cx="3048368" cy="2869613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346BCB2-A40F-4A0A-B4EC-9DBE0AFC9F84}"/>
                </a:ext>
              </a:extLst>
            </p:cNvPr>
            <p:cNvSpPr/>
            <p:nvPr/>
          </p:nvSpPr>
          <p:spPr>
            <a:xfrm>
              <a:off x="601382" y="4140878"/>
              <a:ext cx="2949264" cy="2357506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530309F-5F23-4539-8E65-A456575EAFD9}"/>
                </a:ext>
              </a:extLst>
            </p:cNvPr>
            <p:cNvSpPr/>
            <p:nvPr/>
          </p:nvSpPr>
          <p:spPr>
            <a:xfrm>
              <a:off x="789708" y="1611630"/>
              <a:ext cx="3048368" cy="1636152"/>
            </a:xfrm>
            <a:prstGeom prst="round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E9FB3F7-3BA5-40B1-B35C-2F79C6B39EEF}"/>
                </a:ext>
              </a:extLst>
            </p:cNvPr>
            <p:cNvSpPr/>
            <p:nvPr/>
          </p:nvSpPr>
          <p:spPr>
            <a:xfrm>
              <a:off x="4383368" y="4822321"/>
              <a:ext cx="5774778" cy="1493520"/>
            </a:xfrm>
            <a:prstGeom prst="roundRect">
              <a:avLst/>
            </a:prstGeom>
            <a:no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FBFFC7-DB61-4EDC-B1AC-BD161A411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612" y="1871709"/>
              <a:ext cx="806194" cy="69597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A6868B-DC82-4251-A465-84941DE61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786" y="1759981"/>
              <a:ext cx="912581" cy="91258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3CB02D-F73E-48C6-8197-E55CD9A7868F}"/>
                </a:ext>
              </a:extLst>
            </p:cNvPr>
            <p:cNvSpPr/>
            <p:nvPr/>
          </p:nvSpPr>
          <p:spPr>
            <a:xfrm>
              <a:off x="1025438" y="1348740"/>
              <a:ext cx="1683471" cy="28721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Front-End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B72E23-29DB-49BD-B39D-E3FF1E65A81C}"/>
                </a:ext>
              </a:extLst>
            </p:cNvPr>
            <p:cNvSpPr/>
            <p:nvPr/>
          </p:nvSpPr>
          <p:spPr>
            <a:xfrm>
              <a:off x="4926533" y="1348740"/>
              <a:ext cx="1683471" cy="28721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Back-End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09CA20-E2C6-4AA4-BB8D-512814C47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6242" y="1602740"/>
              <a:ext cx="1335524" cy="133552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FEEB492-C97C-4397-9F34-9BA4973A4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2268" y="2516271"/>
              <a:ext cx="689721" cy="68972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1EBE7A6-A6E1-4D10-9096-0FF2FCC5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4555" y="2435301"/>
              <a:ext cx="896262" cy="90124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B10037-28D8-4A55-B05F-B67E661DEA5C}"/>
                </a:ext>
              </a:extLst>
            </p:cNvPr>
            <p:cNvSpPr/>
            <p:nvPr/>
          </p:nvSpPr>
          <p:spPr>
            <a:xfrm>
              <a:off x="8742700" y="1348740"/>
              <a:ext cx="1683471" cy="28721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 err="1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DataBase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6B4BF7-8D6C-445D-B94F-C5FCAE31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7330" y="3218187"/>
              <a:ext cx="644499" cy="78047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DB6DB1C-9227-4569-850B-DB8310624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9890" y="1841229"/>
              <a:ext cx="598479" cy="67553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41B7CEB-B6FC-4164-B037-0292019D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9650" y="1622319"/>
              <a:ext cx="1009603" cy="1009603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9D856EB-B9A9-4A69-A917-369FAE9FC7AC}"/>
                </a:ext>
              </a:extLst>
            </p:cNvPr>
            <p:cNvSpPr/>
            <p:nvPr/>
          </p:nvSpPr>
          <p:spPr>
            <a:xfrm>
              <a:off x="8246301" y="4527308"/>
              <a:ext cx="1683471" cy="28721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Tools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F16A09E-E676-45D3-B366-53E36199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1937" y="3029888"/>
              <a:ext cx="880885" cy="756734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9AA5C22-EEF3-453F-A7AC-827F1043EAF2}"/>
                </a:ext>
              </a:extLst>
            </p:cNvPr>
            <p:cNvSpPr/>
            <p:nvPr/>
          </p:nvSpPr>
          <p:spPr>
            <a:xfrm>
              <a:off x="880733" y="3853664"/>
              <a:ext cx="1683471" cy="28721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Service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07F50BA-EFEE-4755-B4C5-C6229348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2520" y="4273346"/>
              <a:ext cx="737148" cy="73714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276C9DD-1500-41D0-9BC5-9316272B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3333" y="5075269"/>
              <a:ext cx="670850" cy="92766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D290A20-ED10-45DB-ADCF-46D4F9B32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05677" y="5126010"/>
              <a:ext cx="1024277" cy="76535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FA8C570-C420-4062-80B2-E568874A2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76132" y="5045916"/>
              <a:ext cx="928127" cy="96478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B74DD51-B13A-4F97-920E-D9C7F159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90557" y="3066863"/>
              <a:ext cx="850419" cy="75673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DB9B5B0-6F71-40DC-B972-674435C1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52754" y="5503650"/>
              <a:ext cx="1162571" cy="46846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3F5EC74-9C66-4966-9FFC-3EC5DC34F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7308" y="5389654"/>
              <a:ext cx="653108" cy="65310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486122-A2C9-4463-98A2-1E5436B85783}"/>
                </a:ext>
              </a:extLst>
            </p:cNvPr>
            <p:cNvSpPr txBox="1"/>
            <p:nvPr/>
          </p:nvSpPr>
          <p:spPr>
            <a:xfrm>
              <a:off x="2416019" y="2597231"/>
              <a:ext cx="1030160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Vuex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D9A74-D49B-40C1-BFE5-8C5D2AB50EBF}"/>
                </a:ext>
              </a:extLst>
            </p:cNvPr>
            <p:cNvSpPr txBox="1"/>
            <p:nvPr/>
          </p:nvSpPr>
          <p:spPr>
            <a:xfrm>
              <a:off x="1095406" y="2597231"/>
              <a:ext cx="1030160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3B07D2-AA32-4449-9CA2-5DDE7ADF3BBB}"/>
                </a:ext>
              </a:extLst>
            </p:cNvPr>
            <p:cNvSpPr txBox="1"/>
            <p:nvPr/>
          </p:nvSpPr>
          <p:spPr>
            <a:xfrm>
              <a:off x="2033854" y="6010699"/>
              <a:ext cx="1426085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Kakaopay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AD2BC0-11DD-4DCA-9C64-342D2BABBE95}"/>
                </a:ext>
              </a:extLst>
            </p:cNvPr>
            <p:cNvSpPr txBox="1"/>
            <p:nvPr/>
          </p:nvSpPr>
          <p:spPr>
            <a:xfrm>
              <a:off x="2088888" y="4936225"/>
              <a:ext cx="1426085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OAuth 2.0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3D43A-FAE1-41C8-8AAB-A762C73D55A2}"/>
                </a:ext>
              </a:extLst>
            </p:cNvPr>
            <p:cNvSpPr txBox="1"/>
            <p:nvPr/>
          </p:nvSpPr>
          <p:spPr>
            <a:xfrm>
              <a:off x="4555101" y="5937286"/>
              <a:ext cx="1408782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Jenkins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7218BF5-47DB-42B3-9116-2E469FAB7CF0}"/>
                </a:ext>
              </a:extLst>
            </p:cNvPr>
            <p:cNvSpPr txBox="1"/>
            <p:nvPr/>
          </p:nvSpPr>
          <p:spPr>
            <a:xfrm>
              <a:off x="5743179" y="5930035"/>
              <a:ext cx="1408782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Docker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9447DC3-7A0C-4D19-9D7E-983F297E422A}"/>
                </a:ext>
              </a:extLst>
            </p:cNvPr>
            <p:cNvSpPr txBox="1"/>
            <p:nvPr/>
          </p:nvSpPr>
          <p:spPr>
            <a:xfrm>
              <a:off x="6981835" y="5937286"/>
              <a:ext cx="1408782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Jira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E27F21-D40D-4A12-8C1A-F555FAE8B6F4}"/>
                </a:ext>
              </a:extLst>
            </p:cNvPr>
            <p:cNvSpPr txBox="1"/>
            <p:nvPr/>
          </p:nvSpPr>
          <p:spPr>
            <a:xfrm>
              <a:off x="4614481" y="4014045"/>
              <a:ext cx="1595137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EC2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FFBE50-1EE2-41CB-B76A-2118B362508E}"/>
                </a:ext>
              </a:extLst>
            </p:cNvPr>
            <p:cNvSpPr txBox="1"/>
            <p:nvPr/>
          </p:nvSpPr>
          <p:spPr>
            <a:xfrm>
              <a:off x="4558053" y="2667022"/>
              <a:ext cx="1408782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Spring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9A4D84B-FC1F-43CF-A8F5-80D33925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390387" y="1624212"/>
              <a:ext cx="1851766" cy="12786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C442BF7-6516-491A-B2AD-1FB1D2958240}"/>
                </a:ext>
              </a:extLst>
            </p:cNvPr>
            <p:cNvSpPr txBox="1"/>
            <p:nvPr/>
          </p:nvSpPr>
          <p:spPr>
            <a:xfrm>
              <a:off x="8499883" y="3812160"/>
              <a:ext cx="1213077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Redis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F870FD8-F58A-435E-AC8C-3C1F8AA4F4C5}"/>
                </a:ext>
              </a:extLst>
            </p:cNvPr>
            <p:cNvSpPr txBox="1"/>
            <p:nvPr/>
          </p:nvSpPr>
          <p:spPr>
            <a:xfrm>
              <a:off x="9712959" y="3824950"/>
              <a:ext cx="1556561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GC Storage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0D3877-0FA7-4413-B113-C1EFBDD60997}"/>
                </a:ext>
              </a:extLst>
            </p:cNvPr>
            <p:cNvSpPr txBox="1"/>
            <p:nvPr/>
          </p:nvSpPr>
          <p:spPr>
            <a:xfrm>
              <a:off x="9828927" y="2429706"/>
              <a:ext cx="1373680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Maria DB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ACB9489-197D-4851-96C6-4E1FE2050232}"/>
                </a:ext>
              </a:extLst>
            </p:cNvPr>
            <p:cNvSpPr txBox="1"/>
            <p:nvPr/>
          </p:nvSpPr>
          <p:spPr>
            <a:xfrm>
              <a:off x="8455248" y="2481459"/>
              <a:ext cx="1373680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RDS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42CC3F-5C2C-4808-B6F7-5FDC1B999131}"/>
                </a:ext>
              </a:extLst>
            </p:cNvPr>
            <p:cNvSpPr txBox="1"/>
            <p:nvPr/>
          </p:nvSpPr>
          <p:spPr>
            <a:xfrm>
              <a:off x="5960815" y="3264477"/>
              <a:ext cx="1580048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Dependency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B7B525-8A03-4DA0-9762-BFE7384A113D}"/>
                </a:ext>
              </a:extLst>
            </p:cNvPr>
            <p:cNvSpPr txBox="1"/>
            <p:nvPr/>
          </p:nvSpPr>
          <p:spPr>
            <a:xfrm>
              <a:off x="844255" y="6058228"/>
              <a:ext cx="960244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RTDB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37B1109-E9D7-4F5A-94BF-56B46E31B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03151" y="4271620"/>
              <a:ext cx="929715" cy="6546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AB084DC-1CFC-4E0E-A4CE-E855944CF9DB}"/>
                </a:ext>
              </a:extLst>
            </p:cNvPr>
            <p:cNvSpPr txBox="1"/>
            <p:nvPr/>
          </p:nvSpPr>
          <p:spPr>
            <a:xfrm>
              <a:off x="451112" y="4919242"/>
              <a:ext cx="1792965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OpenAPI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7D2C21-A8AF-48B3-BAF9-1E146459D425}"/>
                </a:ext>
              </a:extLst>
            </p:cNvPr>
            <p:cNvGrpSpPr/>
            <p:nvPr/>
          </p:nvGrpSpPr>
          <p:grpSpPr>
            <a:xfrm>
              <a:off x="3926491" y="2570198"/>
              <a:ext cx="528421" cy="123446"/>
              <a:chOff x="3876611" y="2457668"/>
              <a:chExt cx="682706" cy="95484"/>
            </a:xfrm>
          </p:grpSpPr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D54CEC6E-EFDC-4312-80EE-54C096DF1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BFE7F546-8999-49DF-9C95-8A55DCF84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091BCA-AC1D-4D7B-A1BA-025CC4A6F14F}"/>
                </a:ext>
              </a:extLst>
            </p:cNvPr>
            <p:cNvGrpSpPr/>
            <p:nvPr/>
          </p:nvGrpSpPr>
          <p:grpSpPr>
            <a:xfrm>
              <a:off x="7717880" y="2570198"/>
              <a:ext cx="528421" cy="123446"/>
              <a:chOff x="3876611" y="2457668"/>
              <a:chExt cx="682706" cy="95484"/>
            </a:xfrm>
          </p:grpSpPr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9ED1BB1-63B3-47D6-98DF-7E2EB5DA5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49F80B0E-6FFE-48BA-8E88-F886D914F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DB8B9F0-F504-4213-8596-05F0AD80E850}"/>
                </a:ext>
              </a:extLst>
            </p:cNvPr>
            <p:cNvGrpSpPr/>
            <p:nvPr/>
          </p:nvGrpSpPr>
          <p:grpSpPr>
            <a:xfrm rot="5400000">
              <a:off x="2444698" y="3565641"/>
              <a:ext cx="528421" cy="123446"/>
              <a:chOff x="3876611" y="2457668"/>
              <a:chExt cx="682706" cy="95484"/>
            </a:xfrm>
          </p:grpSpPr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AF75211D-FD6F-4D73-854B-08B3CFD58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27189D56-DF46-47C5-BE3A-1CC9802F97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455AEE2-9DF6-4284-823C-71D620766EA1}"/>
                </a:ext>
              </a:extLst>
            </p:cNvPr>
            <p:cNvGrpSpPr/>
            <p:nvPr/>
          </p:nvGrpSpPr>
          <p:grpSpPr>
            <a:xfrm rot="8115160">
              <a:off x="3803519" y="4136987"/>
              <a:ext cx="528421" cy="123446"/>
              <a:chOff x="3876611" y="2457668"/>
              <a:chExt cx="682706" cy="95484"/>
            </a:xfrm>
          </p:grpSpPr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97B776B1-8DCC-4C6D-8ECB-02C131795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86C10D6C-2B23-4288-A22B-D1B689F97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스택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67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470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(Sequence Diagram)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C4D69E-E337-48FC-8663-1C50A5407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" r="3354"/>
          <a:stretch/>
        </p:blipFill>
        <p:spPr>
          <a:xfrm>
            <a:off x="2137024" y="1511022"/>
            <a:ext cx="7705618" cy="4975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84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470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(Sequence Diagram)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27" y="1089587"/>
            <a:ext cx="8210621" cy="55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0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26D8CE1-02C3-4503-9CB1-0526754F3F8D}"/>
              </a:ext>
            </a:extLst>
          </p:cNvPr>
          <p:cNvSpPr/>
          <p:nvPr/>
        </p:nvSpPr>
        <p:spPr>
          <a:xfrm>
            <a:off x="1401006" y="1190820"/>
            <a:ext cx="2391993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[ERD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Cloud]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(ERD Cloud, </a:t>
            </a:r>
            <a:r>
              <a:rPr lang="en-US" altLang="ko-KR" sz="24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Coggle</a:t>
            </a:r>
            <a:r>
              <a:rPr lang="en-US" altLang="ko-KR" sz="24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Google Docs)</a:t>
            </a:r>
            <a:endParaRPr lang="en-US" altLang="ko-KR" sz="32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76433" y="1599773"/>
            <a:ext cx="3841139" cy="2747709"/>
            <a:chOff x="393404" y="1186116"/>
            <a:chExt cx="4771249" cy="3413051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93404" y="1186116"/>
              <a:ext cx="4771249" cy="3413051"/>
            </a:xfrm>
            <a:prstGeom prst="roundRect">
              <a:avLst/>
            </a:prstGeom>
            <a:solidFill>
              <a:srgbClr val="28282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FB61BDD-98CF-4FF2-B3F9-7BE14232E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627" y="1632605"/>
              <a:ext cx="4216467" cy="2668850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6D8CE1-02C3-4503-9CB1-0526754F3F8D}"/>
              </a:ext>
            </a:extLst>
          </p:cNvPr>
          <p:cNvSpPr/>
          <p:nvPr/>
        </p:nvSpPr>
        <p:spPr>
          <a:xfrm>
            <a:off x="4792246" y="3556744"/>
            <a:ext cx="2837334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Coggle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Brain Storming]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63221" y="3942410"/>
            <a:ext cx="2905092" cy="2714901"/>
          </a:xfrm>
          <a:prstGeom prst="roundRect">
            <a:avLst/>
          </a:prstGeom>
          <a:solidFill>
            <a:srgbClr val="FCFC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6D8CE1-02C3-4503-9CB1-0526754F3F8D}"/>
              </a:ext>
            </a:extLst>
          </p:cNvPr>
          <p:cNvSpPr/>
          <p:nvPr/>
        </p:nvSpPr>
        <p:spPr>
          <a:xfrm>
            <a:off x="8531878" y="1101246"/>
            <a:ext cx="2391993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[Google Docs]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807305" y="1510199"/>
            <a:ext cx="3841139" cy="2747709"/>
          </a:xfrm>
          <a:prstGeom prst="roundRect">
            <a:avLst/>
          </a:prstGeom>
          <a:solidFill>
            <a:srgbClr val="FCFC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29B767-E7AD-4ED8-A0F4-73A8EFD4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774" y="4310147"/>
            <a:ext cx="2571987" cy="209145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rcRect b="1104"/>
          <a:stretch/>
        </p:blipFill>
        <p:spPr>
          <a:xfrm>
            <a:off x="8069354" y="1846275"/>
            <a:ext cx="3201896" cy="20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4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89147" y="2458057"/>
            <a:ext cx="4655879" cy="3064977"/>
            <a:chOff x="1202661" y="2044231"/>
            <a:chExt cx="5228855" cy="3442169"/>
          </a:xfrm>
        </p:grpSpPr>
        <p:graphicFrame>
          <p:nvGraphicFramePr>
            <p:cNvPr id="9" name="차트 8"/>
            <p:cNvGraphicFramePr/>
            <p:nvPr>
              <p:extLst>
                <p:ext uri="{D42A27DB-BD31-4B8C-83A1-F6EECF244321}">
                  <p14:modId xmlns:p14="http://schemas.microsoft.com/office/powerpoint/2010/main" val="1810749687"/>
                </p:ext>
              </p:extLst>
            </p:nvPr>
          </p:nvGraphicFramePr>
          <p:xfrm>
            <a:off x="1202661" y="2044231"/>
            <a:ext cx="5228855" cy="3442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3753884" y="3538665"/>
              <a:ext cx="158738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모바일</a:t>
              </a:r>
              <a:endPara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(70%)</a:t>
              </a:r>
            </a:p>
          </p:txBody>
        </p:sp>
      </p:grpSp>
      <p:pic>
        <p:nvPicPr>
          <p:cNvPr id="2050" name="Picture 2" descr="유튜브도 모바일 생중계 대전에 뛰어든다 - 더기어(TheGEAR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0" t="5535" r="33784" b="4047"/>
          <a:stretch/>
        </p:blipFill>
        <p:spPr bwMode="auto">
          <a:xfrm>
            <a:off x="7448106" y="2175937"/>
            <a:ext cx="2073349" cy="38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036134" y="2119503"/>
            <a:ext cx="3561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디바이스 별 사용자 비중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135424" y="5503780"/>
            <a:ext cx="35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컴스코어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466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사용자가 많은 유튜브를 고려한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24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39359" y="1310376"/>
            <a:ext cx="7913282" cy="4553075"/>
            <a:chOff x="1008138" y="1310376"/>
            <a:chExt cx="7913282" cy="4553075"/>
          </a:xfrm>
        </p:grpSpPr>
        <p:grpSp>
          <p:nvGrpSpPr>
            <p:cNvPr id="4" name="그룹 3"/>
            <p:cNvGrpSpPr/>
            <p:nvPr/>
          </p:nvGrpSpPr>
          <p:grpSpPr>
            <a:xfrm>
              <a:off x="1008138" y="1310376"/>
              <a:ext cx="2513364" cy="4553075"/>
              <a:chOff x="1689773" y="1310376"/>
              <a:chExt cx="2513364" cy="455307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3A18BE8-60A1-4C64-A42C-2F3460C04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3716" y="1543451"/>
                <a:ext cx="2285478" cy="43200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689773" y="1310376"/>
                <a:ext cx="25133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[</a:t>
                </a:r>
                <a:r>
                  <a:rPr lang="ko-KR" altLang="en-US" sz="16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메인페이지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]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3708097" y="1310418"/>
              <a:ext cx="2513364" cy="4553033"/>
              <a:chOff x="4839318" y="1310418"/>
              <a:chExt cx="2513364" cy="455303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7C6D48D-5E15-4478-A556-B69BECF5B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261" y="1543451"/>
                <a:ext cx="2285478" cy="432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4839318" y="1310418"/>
                <a:ext cx="25133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[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로그인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]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6408056" y="1310376"/>
              <a:ext cx="2513364" cy="4553075"/>
              <a:chOff x="7988863" y="1310376"/>
              <a:chExt cx="2513364" cy="455307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CC097A-F984-42A6-9EF4-DE51DF1BE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2806" y="1543451"/>
                <a:ext cx="2285478" cy="43200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7988863" y="1310376"/>
                <a:ext cx="25133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[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회원가입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]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4958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08121" y="1324558"/>
            <a:ext cx="8275751" cy="4538893"/>
            <a:chOff x="1805624" y="1324558"/>
            <a:chExt cx="8275751" cy="4538893"/>
          </a:xfrm>
        </p:grpSpPr>
        <p:grpSp>
          <p:nvGrpSpPr>
            <p:cNvPr id="3" name="그룹 2"/>
            <p:cNvGrpSpPr/>
            <p:nvPr/>
          </p:nvGrpSpPr>
          <p:grpSpPr>
            <a:xfrm>
              <a:off x="1805624" y="1324558"/>
              <a:ext cx="4774718" cy="4538893"/>
              <a:chOff x="1805624" y="1324558"/>
              <a:chExt cx="4774718" cy="45388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2978620" y="1324558"/>
                <a:ext cx="25133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[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플레이리스트 생성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]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36AB65F-AEC4-4999-9FC0-3DD430D21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624" y="1543451"/>
                <a:ext cx="2285477" cy="432000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74AC3D7-150C-41C6-BFFD-4F8FE3F25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4865" y="1543451"/>
                <a:ext cx="2285477" cy="4320000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30EDB8-5591-4657-9495-0BBA53767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1955" y="1543451"/>
              <a:ext cx="2285477" cy="432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568011" y="1324558"/>
              <a:ext cx="2513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플레이리스트 디테일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487295" y="1925836"/>
            <a:ext cx="2143078" cy="1415879"/>
            <a:chOff x="1041565" y="2459644"/>
            <a:chExt cx="2143078" cy="1415879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32707"/>
                <a:gd name="adj2" fmla="val 72987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5EADC-0FB1-4D55-A968-3FA281C9B04F}"/>
                </a:ext>
              </a:extLst>
            </p:cNvPr>
            <p:cNvSpPr txBox="1"/>
            <p:nvPr/>
          </p:nvSpPr>
          <p:spPr>
            <a:xfrm>
              <a:off x="1041565" y="2626188"/>
              <a:ext cx="21430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플레이리스트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취향에 맞춰 유튜브 영상 여러 개를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묶어서 만드는 게시물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328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701477" y="1504930"/>
            <a:ext cx="5355104" cy="4479884"/>
            <a:chOff x="3095668" y="1611260"/>
            <a:chExt cx="5355104" cy="447988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9928F3-B244-44A0-A1EF-DE1C6FAB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5668" y="1698345"/>
              <a:ext cx="2285477" cy="4320000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5090859" y="1611260"/>
              <a:ext cx="3359913" cy="4479884"/>
              <a:chOff x="3517890" y="938530"/>
              <a:chExt cx="4255460" cy="5673947"/>
            </a:xfrm>
          </p:grpSpPr>
          <p:pic>
            <p:nvPicPr>
              <p:cNvPr id="16" name="Picture 2" descr="아이폰목업 사진, 이미지, 일러스트, 캘리그라피 - 크라우드픽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7890" y="938530"/>
                <a:ext cx="4255460" cy="5673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양쪽 모서리가 둥근 사각형 17"/>
              <p:cNvSpPr/>
              <p:nvPr/>
            </p:nvSpPr>
            <p:spPr>
              <a:xfrm>
                <a:off x="4540139" y="1584251"/>
                <a:ext cx="2210962" cy="4501648"/>
              </a:xfrm>
              <a:prstGeom prst="round2SameRect">
                <a:avLst>
                  <a:gd name="adj1" fmla="val 0"/>
                  <a:gd name="adj2" fmla="val 12984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143829" y="1324558"/>
            <a:ext cx="390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플레이룸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시청하기 디테일 및 채팅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338348-FFF1-4C3A-B951-AEF1B1294751}"/>
              </a:ext>
            </a:extLst>
          </p:cNvPr>
          <p:cNvGrpSpPr/>
          <p:nvPr/>
        </p:nvGrpSpPr>
        <p:grpSpPr>
          <a:xfrm>
            <a:off x="9487295" y="1925836"/>
            <a:ext cx="2143078" cy="1415879"/>
            <a:chOff x="1041565" y="2459644"/>
            <a:chExt cx="2143078" cy="1415879"/>
          </a:xfrm>
        </p:grpSpPr>
        <p:sp>
          <p:nvSpPr>
            <p:cNvPr id="23" name="모서리가 둥근 사각형 설명선 7">
              <a:extLst>
                <a:ext uri="{FF2B5EF4-FFF2-40B4-BE49-F238E27FC236}">
                  <a16:creationId xmlns:a16="http://schemas.microsoft.com/office/drawing/2014/main" id="{0BFC99F5-E8B6-4018-ABD3-90B02053505F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32707"/>
                <a:gd name="adj2" fmla="val 72987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8EA6AF-65B6-4592-A0C5-3437094B744D}"/>
                </a:ext>
              </a:extLst>
            </p:cNvPr>
            <p:cNvSpPr txBox="1"/>
            <p:nvPr/>
          </p:nvSpPr>
          <p:spPr>
            <a:xfrm>
              <a:off x="1041565" y="2752085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플레이룸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함께 동시에 영상을 시청하는 공간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505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18944" y="1324558"/>
            <a:ext cx="9554113" cy="4629989"/>
            <a:chOff x="1736452" y="1324558"/>
            <a:chExt cx="9554113" cy="462998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2218645" y="1324558"/>
              <a:ext cx="39043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프로필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활동 및 </a:t>
              </a:r>
              <a:r>
                <a:rPr lang="ko-KR" altLang="en-US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취향분석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)]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736452" y="1634547"/>
              <a:ext cx="4868729" cy="4320000"/>
              <a:chOff x="3476352" y="1634547"/>
              <a:chExt cx="4868729" cy="432000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4E32CC4-2253-40BA-B815-CCD7BA949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9604" y="1634547"/>
                <a:ext cx="2285477" cy="4320000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7E80E79-2E83-49BC-BEAE-EE8389A15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352" y="1634547"/>
                <a:ext cx="2285477" cy="4320000"/>
              </a:xfrm>
              <a:prstGeom prst="rect">
                <a:avLst/>
              </a:prstGeom>
            </p:spPr>
          </p:pic>
        </p:grpSp>
        <p:sp>
          <p:nvSpPr>
            <p:cNvPr id="4" name="모서리가 둥근 직사각형 3"/>
            <p:cNvSpPr/>
            <p:nvPr/>
          </p:nvSpPr>
          <p:spPr>
            <a:xfrm>
              <a:off x="7404365" y="1663112"/>
              <a:ext cx="3886200" cy="42512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6552480-012B-40CF-8C31-3DCFAB19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6558" y="2096511"/>
              <a:ext cx="1784384" cy="20336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7752B8-679E-440E-B80E-80575C248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7177" y="4130111"/>
              <a:ext cx="2567529" cy="1193469"/>
            </a:xfrm>
            <a:prstGeom prst="rect">
              <a:avLst/>
            </a:prstGeom>
          </p:spPr>
        </p:pic>
        <p:sp>
          <p:nvSpPr>
            <p:cNvPr id="5" name="덧셈 기호 4"/>
            <p:cNvSpPr/>
            <p:nvPr/>
          </p:nvSpPr>
          <p:spPr>
            <a:xfrm>
              <a:off x="6561562" y="3383526"/>
              <a:ext cx="682787" cy="682787"/>
            </a:xfrm>
            <a:prstGeom prst="mathPlus">
              <a:avLst>
                <a:gd name="adj1" fmla="val 160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244349" y="1324558"/>
              <a:ext cx="39043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배지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게이미피케이션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)]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16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143829" y="1324558"/>
            <a:ext cx="390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취향 기반 카테고리 별 탐색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D03DE4-7738-4D2C-AC0F-3C8ABCC7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262" y="1613281"/>
            <a:ext cx="228547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3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3363641"/>
            <a:ext cx="12191999" cy="352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3363640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01756" y="293147"/>
            <a:ext cx="27730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43701" y="2561149"/>
            <a:ext cx="11707977" cy="3082612"/>
            <a:chOff x="243701" y="2778865"/>
            <a:chExt cx="11707977" cy="3082612"/>
          </a:xfrm>
        </p:grpSpPr>
        <p:grpSp>
          <p:nvGrpSpPr>
            <p:cNvPr id="12" name="그룹 11"/>
            <p:cNvGrpSpPr/>
            <p:nvPr/>
          </p:nvGrpSpPr>
          <p:grpSpPr>
            <a:xfrm>
              <a:off x="243701" y="2778865"/>
              <a:ext cx="2773066" cy="3082612"/>
              <a:chOff x="301757" y="2757611"/>
              <a:chExt cx="2773066" cy="308261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1757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배경 및 소개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4516784"/>
                <a:ext cx="25460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Why?</a:t>
                </a: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페르소나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개요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역할 배분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222005" y="2778865"/>
              <a:ext cx="2773066" cy="3082612"/>
              <a:chOff x="301757" y="2757611"/>
              <a:chExt cx="2773066" cy="308261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1757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기술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4516784"/>
                <a:ext cx="25460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기술 스택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아키텍쳐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와이어 프레임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기술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6200309" y="2778865"/>
              <a:ext cx="2773066" cy="2159283"/>
              <a:chOff x="301757" y="2757611"/>
              <a:chExt cx="2773066" cy="215928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1757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피드백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4516784"/>
                <a:ext cx="25460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피드백 </a:t>
                </a:r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Q&amp;A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9178612" y="2778865"/>
              <a:ext cx="2773066" cy="2774836"/>
              <a:chOff x="301757" y="2757611"/>
              <a:chExt cx="2773066" cy="277483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1757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진행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4516784"/>
                <a:ext cx="25460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향후 계획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개발 문화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레퍼런스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934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143829" y="1324558"/>
            <a:ext cx="390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검색어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트렌드 및 검색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5200" y="1613281"/>
            <a:ext cx="4881600" cy="4320000"/>
            <a:chOff x="6315851" y="1698345"/>
            <a:chExt cx="4881600" cy="432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031235B-8C83-48AE-9DCD-20084EC3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5851" y="1698345"/>
              <a:ext cx="2285477" cy="432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A3E7A24-CDE6-42A6-8F11-5E5BF622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1973" y="1698345"/>
              <a:ext cx="2285478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179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기술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명세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264229" y="1184858"/>
            <a:ext cx="390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 요구사항 정의서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172A96-CF28-4D3B-B504-12BC291F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42" y="1507677"/>
            <a:ext cx="6628716" cy="4730750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8599081" y="2804992"/>
            <a:ext cx="2866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‘Sub-pjt2’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대분류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중분류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소분류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요구사항 정의서로 기능을 정의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분류하고 </a:t>
            </a:r>
            <a:r>
              <a:rPr lang="en-US" altLang="ko-KR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 </a:t>
            </a:r>
            <a:r>
              <a:rPr lang="ko-KR" altLang="en-US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 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7937500" y="2953850"/>
            <a:ext cx="381000" cy="1333500"/>
          </a:xfrm>
          <a:prstGeom prst="rightArrow">
            <a:avLst>
              <a:gd name="adj1" fmla="val 55714"/>
              <a:gd name="adj2" fmla="val 566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56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94661" y="1140718"/>
            <a:ext cx="108026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Youtube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API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Socket.io, Express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Iframe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영상을 가져와서 시청 가능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사용자가 이용하는 익명의 모 사이트와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100.000%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환경을 제공할 수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기술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동시 시청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42080" y="2899422"/>
            <a:ext cx="10307840" cy="2287455"/>
            <a:chOff x="1048005" y="2899422"/>
            <a:chExt cx="10307840" cy="228745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6E78D66-5D6B-4B00-AE7F-6B659B5DE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005" y="2991858"/>
              <a:ext cx="7612782" cy="21950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5B2DF06-4D58-44B6-BD44-C6C8566A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2949" y="2899422"/>
              <a:ext cx="1962896" cy="112496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585AB9A-6DC2-40B7-B949-6DC5CEDF0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90298" y="4410781"/>
              <a:ext cx="1102250" cy="77609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EDD1DBB-38BC-4B06-87E8-9011C52C7B53}"/>
                </a:ext>
              </a:extLst>
            </p:cNvPr>
            <p:cNvSpPr/>
            <p:nvPr/>
          </p:nvSpPr>
          <p:spPr>
            <a:xfrm>
              <a:off x="9809903" y="4680014"/>
              <a:ext cx="1463040" cy="12211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화살표: 왼쪽 6">
              <a:extLst>
                <a:ext uri="{FF2B5EF4-FFF2-40B4-BE49-F238E27FC236}">
                  <a16:creationId xmlns:a16="http://schemas.microsoft.com/office/drawing/2014/main" id="{36E1DE66-CBED-4E1B-8DC9-9E4F6DDC3F5B}"/>
                </a:ext>
              </a:extLst>
            </p:cNvPr>
            <p:cNvSpPr/>
            <p:nvPr/>
          </p:nvSpPr>
          <p:spPr>
            <a:xfrm>
              <a:off x="8779383" y="3199142"/>
              <a:ext cx="931037" cy="284480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같음 기호 8">
              <a:extLst>
                <a:ext uri="{FF2B5EF4-FFF2-40B4-BE49-F238E27FC236}">
                  <a16:creationId xmlns:a16="http://schemas.microsoft.com/office/drawing/2014/main" id="{7CD88A09-A123-41A6-A44B-3172E9F92FD4}"/>
                </a:ext>
              </a:extLst>
            </p:cNvPr>
            <p:cNvSpPr/>
            <p:nvPr/>
          </p:nvSpPr>
          <p:spPr>
            <a:xfrm>
              <a:off x="8905229" y="4459091"/>
              <a:ext cx="660231" cy="579120"/>
            </a:xfrm>
            <a:prstGeom prst="mathEqual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660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94661" y="1140718"/>
            <a:ext cx="108026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 정보의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커스텀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태그화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행동을 점수로 반영하고 가중치를 부여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기술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취향 분석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638826-3033-477B-85D4-5C7F0515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50" y="2860040"/>
            <a:ext cx="3389542" cy="2368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490F69-5049-49F7-B7DE-BC8504104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252" y="2860040"/>
            <a:ext cx="1767840" cy="2368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1258EF-B44C-44F0-AA53-44AF031EF66E}"/>
              </a:ext>
            </a:extLst>
          </p:cNvPr>
          <p:cNvSpPr txBox="1"/>
          <p:nvPr/>
        </p:nvSpPr>
        <p:spPr>
          <a:xfrm>
            <a:off x="1919760" y="5422475"/>
            <a:ext cx="221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Youtube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DATA]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C25300-68FC-4A8D-97DB-2F303E280711}"/>
              </a:ext>
            </a:extLst>
          </p:cNvPr>
          <p:cNvSpPr txBox="1"/>
          <p:nvPr/>
        </p:nvSpPr>
        <p:spPr>
          <a:xfrm>
            <a:off x="5394960" y="5422475"/>
            <a:ext cx="221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Basis Tag </a:t>
            </a:r>
            <a:r>
              <a:rPr 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Custom Tag]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78E0B3E-987C-4F40-BA2F-BE88A37F3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517" y="3100878"/>
            <a:ext cx="3418992" cy="2127373"/>
          </a:xfrm>
          <a:prstGeom prst="rect">
            <a:avLst/>
          </a:prstGeom>
        </p:spPr>
      </p:pic>
      <p:sp>
        <p:nvSpPr>
          <p:cNvPr id="46" name="덧셈 기호 45"/>
          <p:cNvSpPr/>
          <p:nvPr/>
        </p:nvSpPr>
        <p:spPr>
          <a:xfrm>
            <a:off x="4775178" y="3804183"/>
            <a:ext cx="682787" cy="682787"/>
          </a:xfrm>
          <a:prstGeom prst="mathPlus">
            <a:avLst>
              <a:gd name="adj1" fmla="val 1608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7883808" y="3795839"/>
            <a:ext cx="451417" cy="699474"/>
          </a:xfrm>
          <a:prstGeom prst="rightArrow">
            <a:avLst>
              <a:gd name="adj1" fmla="val 55714"/>
              <a:gd name="adj2" fmla="val 566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61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694661" y="1140718"/>
            <a:ext cx="108026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OAuth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발급 토큰을 기반으로 일반 회원과 동일한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secret key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사용한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JWT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Access Token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Oauth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회원도 일반 회원과 동일하게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JWT payload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자유롭게 정보를 적재할 수 있게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기술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관리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9" y="1077218"/>
            <a:ext cx="10778992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7362FB-7A85-407A-835A-1EA37904D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146" y="2527377"/>
            <a:ext cx="1334702" cy="13347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786708-3A6C-4DF2-8A36-E61798CC7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852" y="4306784"/>
            <a:ext cx="1293068" cy="130025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F25800-6458-4D0D-89FF-6C52A0275ED6}"/>
              </a:ext>
            </a:extLst>
          </p:cNvPr>
          <p:cNvGrpSpPr/>
          <p:nvPr/>
        </p:nvGrpSpPr>
        <p:grpSpPr>
          <a:xfrm>
            <a:off x="4315748" y="2573171"/>
            <a:ext cx="1256458" cy="1174486"/>
            <a:chOff x="4567380" y="4769114"/>
            <a:chExt cx="1330960" cy="117448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E924203-A3DB-4664-879A-4E9307097734}"/>
                </a:ext>
              </a:extLst>
            </p:cNvPr>
            <p:cNvSpPr/>
            <p:nvPr/>
          </p:nvSpPr>
          <p:spPr>
            <a:xfrm>
              <a:off x="4567380" y="4769114"/>
              <a:ext cx="1330960" cy="1174486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68F2409-DE26-4858-88D6-A33B1E8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4050" y="4823908"/>
              <a:ext cx="1057937" cy="106489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7D838D-0E88-4B0E-8239-D1D2AABDA131}"/>
              </a:ext>
            </a:extLst>
          </p:cNvPr>
          <p:cNvGrpSpPr/>
          <p:nvPr/>
        </p:nvGrpSpPr>
        <p:grpSpPr>
          <a:xfrm>
            <a:off x="4162951" y="4146084"/>
            <a:ext cx="3362388" cy="1660778"/>
            <a:chOff x="4402232" y="3971620"/>
            <a:chExt cx="3433068" cy="196046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FCAC9B-9D3A-41A7-9C6D-77580533B5D5}"/>
                </a:ext>
              </a:extLst>
            </p:cNvPr>
            <p:cNvSpPr/>
            <p:nvPr/>
          </p:nvSpPr>
          <p:spPr>
            <a:xfrm>
              <a:off x="4402232" y="3971620"/>
              <a:ext cx="3433068" cy="19604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5407BB6-D53C-47BC-8DC7-075A605B2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2262" y="4030152"/>
              <a:ext cx="3133009" cy="1843402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8C8E90-27A5-4500-A9F4-6F23092C3F4C}"/>
              </a:ext>
            </a:extLst>
          </p:cNvPr>
          <p:cNvGrpSpPr/>
          <p:nvPr/>
        </p:nvGrpSpPr>
        <p:grpSpPr>
          <a:xfrm>
            <a:off x="1200463" y="2795733"/>
            <a:ext cx="2598709" cy="3002182"/>
            <a:chOff x="1315629" y="2871373"/>
            <a:chExt cx="2598709" cy="300218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BB372D-79E8-4171-A7EF-74A9CDE19CA4}"/>
                </a:ext>
              </a:extLst>
            </p:cNvPr>
            <p:cNvSpPr/>
            <p:nvPr/>
          </p:nvSpPr>
          <p:spPr>
            <a:xfrm>
              <a:off x="1315629" y="2871373"/>
              <a:ext cx="2598709" cy="30021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B854E2F-B74C-4A06-A004-53573D5A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8270" y="3067984"/>
              <a:ext cx="2333427" cy="2608961"/>
            </a:xfrm>
            <a:prstGeom prst="rect">
              <a:avLst/>
            </a:prstGeom>
          </p:spPr>
        </p:pic>
      </p:grpSp>
      <p:sp>
        <p:nvSpPr>
          <p:cNvPr id="24" name="화살표: 왼쪽 12">
            <a:extLst>
              <a:ext uri="{FF2B5EF4-FFF2-40B4-BE49-F238E27FC236}">
                <a16:creationId xmlns:a16="http://schemas.microsoft.com/office/drawing/2014/main" id="{8FDA3B16-32F1-47B3-B6DC-59D82576EEE3}"/>
              </a:ext>
            </a:extLst>
          </p:cNvPr>
          <p:cNvSpPr/>
          <p:nvPr/>
        </p:nvSpPr>
        <p:spPr>
          <a:xfrm>
            <a:off x="4212975" y="3785639"/>
            <a:ext cx="3362387" cy="28448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9F7B95-879D-4612-BB72-697FE972317C}"/>
              </a:ext>
            </a:extLst>
          </p:cNvPr>
          <p:cNvSpPr txBox="1"/>
          <p:nvPr/>
        </p:nvSpPr>
        <p:spPr>
          <a:xfrm>
            <a:off x="5820625" y="2977360"/>
            <a:ext cx="140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JWT Token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DF00B7-F2E1-41AF-82BA-CEC9CE3D262F}"/>
              </a:ext>
            </a:extLst>
          </p:cNvPr>
          <p:cNvSpPr txBox="1"/>
          <p:nvPr/>
        </p:nvSpPr>
        <p:spPr>
          <a:xfrm>
            <a:off x="9539138" y="3866190"/>
            <a:ext cx="140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OAuth 2.0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C083D2-E68D-4ED4-AE08-F584B4DF8629}"/>
              </a:ext>
            </a:extLst>
          </p:cNvPr>
          <p:cNvSpPr txBox="1"/>
          <p:nvPr/>
        </p:nvSpPr>
        <p:spPr>
          <a:xfrm>
            <a:off x="9586483" y="5402819"/>
            <a:ext cx="140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Security</a:t>
            </a:r>
          </a:p>
        </p:txBody>
      </p:sp>
      <p:sp>
        <p:nvSpPr>
          <p:cNvPr id="30" name="화살표: 왼쪽 18">
            <a:extLst>
              <a:ext uri="{FF2B5EF4-FFF2-40B4-BE49-F238E27FC236}">
                <a16:creationId xmlns:a16="http://schemas.microsoft.com/office/drawing/2014/main" id="{107ECD13-C01F-4EE3-A25F-49F0C224FC4B}"/>
              </a:ext>
            </a:extLst>
          </p:cNvPr>
          <p:cNvSpPr/>
          <p:nvPr/>
        </p:nvSpPr>
        <p:spPr>
          <a:xfrm>
            <a:off x="7834299" y="2977360"/>
            <a:ext cx="1651205" cy="700518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OAuth</a:t>
            </a:r>
            <a:r>
              <a:rPr lang="ko-KR" altLang="en-US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</a:p>
        </p:txBody>
      </p:sp>
      <p:sp>
        <p:nvSpPr>
          <p:cNvPr id="31" name="화살표: 왼쪽 22">
            <a:extLst>
              <a:ext uri="{FF2B5EF4-FFF2-40B4-BE49-F238E27FC236}">
                <a16:creationId xmlns:a16="http://schemas.microsoft.com/office/drawing/2014/main" id="{D4628F67-11AA-4F0B-ABD1-D1C76033E7FD}"/>
              </a:ext>
            </a:extLst>
          </p:cNvPr>
          <p:cNvSpPr/>
          <p:nvPr/>
        </p:nvSpPr>
        <p:spPr>
          <a:xfrm>
            <a:off x="7834300" y="4523763"/>
            <a:ext cx="1651204" cy="700518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일반회원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79EDEB1-6A56-4627-80F9-B50C57582F8A}"/>
              </a:ext>
            </a:extLst>
          </p:cNvPr>
          <p:cNvCxnSpPr/>
          <p:nvPr/>
        </p:nvCxnSpPr>
        <p:spPr>
          <a:xfrm>
            <a:off x="7706286" y="2481334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21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94661" y="1140718"/>
            <a:ext cx="108026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종속되지 않고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 지향 설계 가능</a:t>
            </a:r>
          </a:p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RDBMS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관련된 모든 설계를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Data JPA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Querydsl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기술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JPA + </a:t>
            </a:r>
            <a:r>
              <a:rPr lang="en-US" altLang="ko-KR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Querydsl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62594" y="2463730"/>
            <a:ext cx="9837524" cy="3508604"/>
            <a:chOff x="1548372" y="2603430"/>
            <a:chExt cx="9837524" cy="350860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14BFCAB-EE95-42C0-B214-C1107013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4781" y="2603430"/>
              <a:ext cx="5790404" cy="152724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07A4071-7345-4FF3-9E90-0FB2E533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8372" y="2741825"/>
              <a:ext cx="3271381" cy="332197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D2F10A-6875-41D9-A8BC-C89A0BA93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4120" y="4402810"/>
              <a:ext cx="2686522" cy="143936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B43A02-CBC6-4E30-A2BA-06E724AB7E70}"/>
                </a:ext>
              </a:extLst>
            </p:cNvPr>
            <p:cNvSpPr txBox="1"/>
            <p:nvPr/>
          </p:nvSpPr>
          <p:spPr>
            <a:xfrm>
              <a:off x="5186681" y="5865813"/>
              <a:ext cx="28555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[2019 NHN FORWARD</a:t>
              </a:r>
              <a:r>
                <a:rPr lang="ko-KR" altLang="en-US" sz="1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Mybatis</a:t>
              </a:r>
              <a:r>
                <a:rPr lang="ko-KR" altLang="en-US" sz="1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에서 </a:t>
              </a:r>
              <a:r>
                <a:rPr lang="en-US" altLang="ko-KR" sz="1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JPA</a:t>
              </a:r>
              <a:r>
                <a:rPr lang="ko-KR" altLang="en-US" sz="1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</a:t>
              </a:r>
              <a:r>
                <a:rPr lang="en-US" altLang="ko-KR" sz="1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  <a:endParaRPr lang="en-US" sz="1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6295FD3-CA65-446B-98CA-ABAC53589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3831" y="4814381"/>
              <a:ext cx="3242065" cy="872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338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94661" y="1140718"/>
            <a:ext cx="108026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STOMP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프로토콜은 스프링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docs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추천하는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메시징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 프로토콜</a:t>
            </a:r>
          </a:p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NoSQL DB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REDIS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연결해서 성능 향상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기술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en-US" altLang="ko-KR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WebSocket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+ REDIS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92941" y="2623664"/>
            <a:ext cx="9606119" cy="2922727"/>
            <a:chOff x="1188947" y="2991964"/>
            <a:chExt cx="9606119" cy="292272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DCDD6B-3CE7-4B69-9471-63C8F018B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0455" y="4243749"/>
              <a:ext cx="1451585" cy="124699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59D6CEE-0F15-4483-A1BB-91F802A86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9609" y="2991964"/>
              <a:ext cx="5415457" cy="292272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62E963C-0E5F-4A1C-A414-E21FC708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594" y="4190875"/>
              <a:ext cx="1246999" cy="124699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2B9AAF2-7854-4F9A-B921-12F58CE7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2139" y="2991964"/>
              <a:ext cx="3815627" cy="105501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2B9CFE-287C-4698-88D6-771CA9C0D81D}"/>
                </a:ext>
              </a:extLst>
            </p:cNvPr>
            <p:cNvSpPr txBox="1"/>
            <p:nvPr/>
          </p:nvSpPr>
          <p:spPr>
            <a:xfrm>
              <a:off x="1188947" y="5437874"/>
              <a:ext cx="1596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WebSocket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644406-0D5E-4DE7-A0AF-603B3C7D66E8}"/>
                </a:ext>
              </a:extLst>
            </p:cNvPr>
            <p:cNvSpPr txBox="1"/>
            <p:nvPr/>
          </p:nvSpPr>
          <p:spPr>
            <a:xfrm>
              <a:off x="3248101" y="5458894"/>
              <a:ext cx="1596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60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기술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Firebase </a:t>
            </a:r>
            <a:r>
              <a:rPr lang="en-US" altLang="ko-KR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Realtime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DB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98BD260-8CF1-45A8-8BF4-EFF9EDD5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756" y="2926967"/>
            <a:ext cx="5272909" cy="24476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5277F9-6A0B-44A5-9CC3-CC131E63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584" y="3002110"/>
            <a:ext cx="1606001" cy="1606001"/>
          </a:xfrm>
          <a:prstGeom prst="rect">
            <a:avLst/>
          </a:prstGeom>
        </p:spPr>
      </p:pic>
      <p:sp>
        <p:nvSpPr>
          <p:cNvPr id="20" name="화살표: 왼쪽 8">
            <a:extLst>
              <a:ext uri="{FF2B5EF4-FFF2-40B4-BE49-F238E27FC236}">
                <a16:creationId xmlns:a16="http://schemas.microsoft.com/office/drawing/2014/main" id="{E38E18C1-2F49-4346-8346-3543AEFE9FAF}"/>
              </a:ext>
            </a:extLst>
          </p:cNvPr>
          <p:cNvSpPr/>
          <p:nvPr/>
        </p:nvSpPr>
        <p:spPr>
          <a:xfrm rot="19658595">
            <a:off x="2948452" y="4183405"/>
            <a:ext cx="831475" cy="45212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D5EADC-0FB1-4D55-A968-3FA281C9B04F}"/>
              </a:ext>
            </a:extLst>
          </p:cNvPr>
          <p:cNvSpPr txBox="1"/>
          <p:nvPr/>
        </p:nvSpPr>
        <p:spPr>
          <a:xfrm>
            <a:off x="2427580" y="3854791"/>
            <a:ext cx="140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Info</a:t>
            </a:r>
          </a:p>
        </p:txBody>
      </p:sp>
      <p:sp>
        <p:nvSpPr>
          <p:cNvPr id="22" name="화살표: 왼쪽 11">
            <a:extLst>
              <a:ext uri="{FF2B5EF4-FFF2-40B4-BE49-F238E27FC236}">
                <a16:creationId xmlns:a16="http://schemas.microsoft.com/office/drawing/2014/main" id="{FC86A6CC-7B25-444F-AE65-257399E9C890}"/>
              </a:ext>
            </a:extLst>
          </p:cNvPr>
          <p:cNvSpPr/>
          <p:nvPr/>
        </p:nvSpPr>
        <p:spPr>
          <a:xfrm rot="8840922">
            <a:off x="3381197" y="4624048"/>
            <a:ext cx="831475" cy="452120"/>
          </a:xfrm>
          <a:prstGeom prst="leftArrow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A6FB6-C34B-454A-A73C-6456E2AB026B}"/>
              </a:ext>
            </a:extLst>
          </p:cNvPr>
          <p:cNvSpPr txBox="1"/>
          <p:nvPr/>
        </p:nvSpPr>
        <p:spPr>
          <a:xfrm>
            <a:off x="3379008" y="5022639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 Request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0A0EE60-B79E-4188-9611-036043C79C35}"/>
              </a:ext>
            </a:extLst>
          </p:cNvPr>
          <p:cNvSpPr/>
          <p:nvPr/>
        </p:nvSpPr>
        <p:spPr>
          <a:xfrm>
            <a:off x="1471661" y="4801008"/>
            <a:ext cx="1828800" cy="1036320"/>
          </a:xfrm>
          <a:prstGeom prst="ellipse">
            <a:avLst/>
          </a:prstGeom>
          <a:solidFill>
            <a:srgbClr val="5B5C9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Client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988893" y="2669654"/>
            <a:ext cx="2143078" cy="1164084"/>
          </a:xfrm>
          <a:prstGeom prst="wedgeRoundRectCallout">
            <a:avLst>
              <a:gd name="adj1" fmla="val 30131"/>
              <a:gd name="adj2" fmla="val 6870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D5EADC-0FB1-4D55-A968-3FA281C9B04F}"/>
              </a:ext>
            </a:extLst>
          </p:cNvPr>
          <p:cNvSpPr txBox="1"/>
          <p:nvPr/>
        </p:nvSpPr>
        <p:spPr>
          <a:xfrm>
            <a:off x="1010577" y="2865924"/>
            <a:ext cx="214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SSAFY 9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수업 알림도 실시간으로 가능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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4661" y="1140718"/>
            <a:ext cx="108026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자체적으로 제공하는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FCM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서비스나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Firestore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사용하지 않고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Realtime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Database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채택</a:t>
            </a:r>
          </a:p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허락 없이 알림 가능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프론트에 실시간으로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내용 반영</a:t>
            </a:r>
          </a:p>
        </p:txBody>
      </p:sp>
    </p:spTree>
    <p:extLst>
      <p:ext uri="{BB962C8B-B14F-4D97-AF65-F5344CB8AC3E}">
        <p14:creationId xmlns:p14="http://schemas.microsoft.com/office/powerpoint/2010/main" val="130639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DDA1E8-276E-49CC-A5E7-FDD25948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99" y="3127459"/>
            <a:ext cx="3161234" cy="2190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78663B-B1DD-44DA-9E79-FE73F776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647" y="3149319"/>
            <a:ext cx="3818921" cy="2190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B1FE75-A974-4D93-A921-8A62C43A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092" y="2999053"/>
            <a:ext cx="2045866" cy="2548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505C18-3218-497F-B4DF-11B5BF25D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4244" y="2726230"/>
            <a:ext cx="1326895" cy="5346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938E7BC-6FBB-49D0-BC1B-0BAC63D9E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108" y="2674954"/>
            <a:ext cx="895631" cy="79696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3CCE3FB-E402-48C0-B80B-5E533050C4B2}"/>
              </a:ext>
            </a:extLst>
          </p:cNvPr>
          <p:cNvCxnSpPr/>
          <p:nvPr/>
        </p:nvCxnSpPr>
        <p:spPr>
          <a:xfrm>
            <a:off x="4265870" y="2750743"/>
            <a:ext cx="0" cy="304505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C5954B1-7A0B-4E02-BAD3-820BDF088A0E}"/>
              </a:ext>
            </a:extLst>
          </p:cNvPr>
          <p:cNvCxnSpPr/>
          <p:nvPr/>
        </p:nvCxnSpPr>
        <p:spPr>
          <a:xfrm>
            <a:off x="8776910" y="2750743"/>
            <a:ext cx="0" cy="304505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기술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기술 스택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1"/>
            <a:ext cx="10163140" cy="959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140718"/>
            <a:ext cx="10163140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2722042" y="4622031"/>
            <a:ext cx="1965605" cy="1251233"/>
          </a:xfrm>
          <a:prstGeom prst="wedgeRoundRectCallout">
            <a:avLst>
              <a:gd name="adj1" fmla="val -62908"/>
              <a:gd name="adj2" fmla="val -2610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D5EADC-0FB1-4D55-A968-3FA281C9B04F}"/>
              </a:ext>
            </a:extLst>
          </p:cNvPr>
          <p:cNvSpPr txBox="1"/>
          <p:nvPr/>
        </p:nvSpPr>
        <p:spPr>
          <a:xfrm>
            <a:off x="2722042" y="4816760"/>
            <a:ext cx="19656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모바일이라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채팅치기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귀찮아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ctr"/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이모지써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그럼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pic>
        <p:nvPicPr>
          <p:cNvPr id="13314" name="Picture 2" descr="카카오톡 이모티콘 구독 서비스 출시 - 조선일보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70" y="2572608"/>
            <a:ext cx="1109700" cy="110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609725" y="1140718"/>
            <a:ext cx="89725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 치기 귀찮을 때는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이모티콘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이모지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변환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static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주소로 업로드 하는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 Cloud Storage</a:t>
            </a:r>
          </a:p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프리미엄 회원 구현을 위한 결제 모듈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KakaoPay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10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피드백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62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659025" y="1170058"/>
            <a:ext cx="35210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775138" y="3816936"/>
            <a:ext cx="389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 및 소개</a:t>
            </a:r>
            <a:endParaRPr lang="en-US" altLang="ko-KR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9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EA1E04DF-5998-4A01-AA9B-4BFBFE4BBEC9}"/>
              </a:ext>
            </a:extLst>
          </p:cNvPr>
          <p:cNvSpPr/>
          <p:nvPr/>
        </p:nvSpPr>
        <p:spPr>
          <a:xfrm>
            <a:off x="849006" y="1046113"/>
            <a:ext cx="10493987" cy="2310657"/>
          </a:xfrm>
          <a:prstGeom prst="roundRect">
            <a:avLst>
              <a:gd name="adj" fmla="val 5987"/>
            </a:avLst>
          </a:prstGeom>
          <a:solidFill>
            <a:schemeClr val="bg1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468758B1-1490-4C22-8AE5-74A8951995D9}"/>
              </a:ext>
            </a:extLst>
          </p:cNvPr>
          <p:cNvSpPr/>
          <p:nvPr/>
        </p:nvSpPr>
        <p:spPr>
          <a:xfrm>
            <a:off x="849006" y="3648204"/>
            <a:ext cx="10493987" cy="2430015"/>
          </a:xfrm>
          <a:prstGeom prst="roundRect">
            <a:avLst>
              <a:gd name="adj" fmla="val 5987"/>
            </a:avLst>
          </a:prstGeom>
          <a:solidFill>
            <a:srgbClr val="5B5C9D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14106" y="993895"/>
            <a:ext cx="1144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</a:t>
            </a:r>
            <a:endParaRPr lang="en-US" altLang="ko-KR" sz="44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51259" y="3648204"/>
            <a:ext cx="1144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03400" y="1739776"/>
            <a:ext cx="8972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유튜브에는 실시간 영상 공유 기능이 없는 것으로 알고 있는데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수요를 잘 읽으신 점 멋지다고 생각합니다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서비스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넷플릭스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왓챠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파티 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비해 어떤 특이점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있는지가 궁금합니다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03401" y="3960647"/>
            <a:ext cx="8972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칭찬 감사합니다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lvl="0" latinLnBrk="1">
              <a:defRPr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큰 차이는 취향 분석 서비스를 기반으로 한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취향 공유 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점입니다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영상 같이 보기 기능은 어디까지나 저희가 자랑하는 핵심 서비스 중 하나일 뿐입니다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그래도 굳이 영상보기 기능에서만 비교를 하자면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8003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91635" y="907078"/>
            <a:ext cx="9481731" cy="5071974"/>
            <a:chOff x="1518921" y="894378"/>
            <a:chExt cx="9481731" cy="507197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8BD7E87-E077-484C-AFA5-2597D45B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508" y="894378"/>
              <a:ext cx="1647852" cy="7747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751514-B8FD-4DE5-BACE-4FF605C1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4049" y="938866"/>
              <a:ext cx="1140178" cy="7905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AF1FD0C-9E87-4F69-B21C-316AA7D84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7832" y="1024761"/>
              <a:ext cx="1800654" cy="499825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FBBFDBE8-F879-4C8C-AB4B-C1A296C1BB15}"/>
                </a:ext>
              </a:extLst>
            </p:cNvPr>
            <p:cNvSpPr/>
            <p:nvPr/>
          </p:nvSpPr>
          <p:spPr>
            <a:xfrm>
              <a:off x="1518921" y="1837169"/>
              <a:ext cx="1422795" cy="5689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상호명</a:t>
              </a:r>
            </a:p>
          </p:txBody>
        </p:sp>
        <p:sp>
          <p:nvSpPr>
            <p:cNvPr id="17" name="사각형: 둥근 모서리 9">
              <a:extLst>
                <a:ext uri="{FF2B5EF4-FFF2-40B4-BE49-F238E27FC236}">
                  <a16:creationId xmlns:a16="http://schemas.microsoft.com/office/drawing/2014/main" id="{508B6986-56D2-4B88-940E-135A951CC0B3}"/>
                </a:ext>
              </a:extLst>
            </p:cNvPr>
            <p:cNvSpPr/>
            <p:nvPr/>
          </p:nvSpPr>
          <p:spPr>
            <a:xfrm>
              <a:off x="3023719" y="1837169"/>
              <a:ext cx="3909365" cy="56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왓챠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파티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NETFLIX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파티</a:t>
              </a:r>
            </a:p>
          </p:txBody>
        </p:sp>
        <p:sp>
          <p:nvSpPr>
            <p:cNvPr id="18" name="사각형: 둥근 모서리 11">
              <a:extLst>
                <a:ext uri="{FF2B5EF4-FFF2-40B4-BE49-F238E27FC236}">
                  <a16:creationId xmlns:a16="http://schemas.microsoft.com/office/drawing/2014/main" id="{E508DC60-AE2C-47C5-A31D-329F302EDEEE}"/>
                </a:ext>
              </a:extLst>
            </p:cNvPr>
            <p:cNvSpPr/>
            <p:nvPr/>
          </p:nvSpPr>
          <p:spPr>
            <a:xfrm>
              <a:off x="7091287" y="1837169"/>
              <a:ext cx="3909365" cy="568960"/>
            </a:xfrm>
            <a:prstGeom prst="roundRect">
              <a:avLst/>
            </a:prstGeom>
            <a:solidFill>
              <a:srgbClr val="5B5C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튜플리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사각형: 둥근 모서리 13">
              <a:extLst>
                <a:ext uri="{FF2B5EF4-FFF2-40B4-BE49-F238E27FC236}">
                  <a16:creationId xmlns:a16="http://schemas.microsoft.com/office/drawing/2014/main" id="{E70CD7BC-4F92-42C6-97CF-516FB08C0583}"/>
                </a:ext>
              </a:extLst>
            </p:cNvPr>
            <p:cNvSpPr/>
            <p:nvPr/>
          </p:nvSpPr>
          <p:spPr>
            <a:xfrm>
              <a:off x="1518921" y="2549214"/>
              <a:ext cx="1422795" cy="5689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영상 길이</a:t>
              </a:r>
            </a:p>
          </p:txBody>
        </p:sp>
        <p:sp>
          <p:nvSpPr>
            <p:cNvPr id="21" name="사각형: 둥근 모서리 14">
              <a:extLst>
                <a:ext uri="{FF2B5EF4-FFF2-40B4-BE49-F238E27FC236}">
                  <a16:creationId xmlns:a16="http://schemas.microsoft.com/office/drawing/2014/main" id="{8DD65D4F-8E33-47F7-A4A9-07E664FD8BDB}"/>
                </a:ext>
              </a:extLst>
            </p:cNvPr>
            <p:cNvSpPr/>
            <p:nvPr/>
          </p:nvSpPr>
          <p:spPr>
            <a:xfrm>
              <a:off x="3023719" y="2549214"/>
              <a:ext cx="3909365" cy="56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드라마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영화 등 긴 영상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스스로 긴 영상이 특징이라 광고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사각형: 둥근 모서리 15">
              <a:extLst>
                <a:ext uri="{FF2B5EF4-FFF2-40B4-BE49-F238E27FC236}">
                  <a16:creationId xmlns:a16="http://schemas.microsoft.com/office/drawing/2014/main" id="{273B154F-66AD-42F1-B3C3-C19FC1ACC785}"/>
                </a:ext>
              </a:extLst>
            </p:cNvPr>
            <p:cNvSpPr/>
            <p:nvPr/>
          </p:nvSpPr>
          <p:spPr>
            <a:xfrm>
              <a:off x="7091287" y="2549214"/>
              <a:ext cx="3909365" cy="568960"/>
            </a:xfrm>
            <a:prstGeom prst="roundRect">
              <a:avLst/>
            </a:prstGeom>
            <a:solidFill>
              <a:srgbClr val="5B5C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조합에 따라 자유로운 길이 조절</a:t>
              </a:r>
            </a:p>
          </p:txBody>
        </p:sp>
        <p:sp>
          <p:nvSpPr>
            <p:cNvPr id="24" name="사각형: 둥근 모서리 16">
              <a:extLst>
                <a:ext uri="{FF2B5EF4-FFF2-40B4-BE49-F238E27FC236}">
                  <a16:creationId xmlns:a16="http://schemas.microsoft.com/office/drawing/2014/main" id="{90903CEA-EE95-4BFA-A41C-066BE411AD70}"/>
                </a:ext>
              </a:extLst>
            </p:cNvPr>
            <p:cNvSpPr/>
            <p:nvPr/>
          </p:nvSpPr>
          <p:spPr>
            <a:xfrm>
              <a:off x="1518921" y="3261259"/>
              <a:ext cx="1422795" cy="5689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</a:p>
          </p:txBody>
        </p:sp>
        <p:sp>
          <p:nvSpPr>
            <p:cNvPr id="25" name="사각형: 둥근 모서리 17">
              <a:extLst>
                <a:ext uri="{FF2B5EF4-FFF2-40B4-BE49-F238E27FC236}">
                  <a16:creationId xmlns:a16="http://schemas.microsoft.com/office/drawing/2014/main" id="{192BF272-B4A1-4C12-AAC4-DC15D9E52149}"/>
                </a:ext>
              </a:extLst>
            </p:cNvPr>
            <p:cNvSpPr/>
            <p:nvPr/>
          </p:nvSpPr>
          <p:spPr>
            <a:xfrm>
              <a:off x="3023719" y="3261259"/>
              <a:ext cx="3909365" cy="56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유료 회원 서비스</a:t>
              </a:r>
            </a:p>
          </p:txBody>
        </p:sp>
        <p:sp>
          <p:nvSpPr>
            <p:cNvPr id="26" name="사각형: 둥근 모서리 18">
              <a:extLst>
                <a:ext uri="{FF2B5EF4-FFF2-40B4-BE49-F238E27FC236}">
                  <a16:creationId xmlns:a16="http://schemas.microsoft.com/office/drawing/2014/main" id="{7BDFB551-2AAF-4FAC-99EE-55B9FB211BFB}"/>
                </a:ext>
              </a:extLst>
            </p:cNvPr>
            <p:cNvSpPr/>
            <p:nvPr/>
          </p:nvSpPr>
          <p:spPr>
            <a:xfrm>
              <a:off x="7091287" y="3261259"/>
              <a:ext cx="3909365" cy="568960"/>
            </a:xfrm>
            <a:prstGeom prst="roundRect">
              <a:avLst/>
            </a:prstGeom>
            <a:solidFill>
              <a:srgbClr val="5B5C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기본 무료 회원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프리미엄</a:t>
              </a:r>
            </a:p>
          </p:txBody>
        </p:sp>
        <p:sp>
          <p:nvSpPr>
            <p:cNvPr id="28" name="사각형: 둥근 모서리 19">
              <a:extLst>
                <a:ext uri="{FF2B5EF4-FFF2-40B4-BE49-F238E27FC236}">
                  <a16:creationId xmlns:a16="http://schemas.microsoft.com/office/drawing/2014/main" id="{910553DD-7C8A-48AB-B4C1-C02CF486BD30}"/>
                </a:ext>
              </a:extLst>
            </p:cNvPr>
            <p:cNvSpPr/>
            <p:nvPr/>
          </p:nvSpPr>
          <p:spPr>
            <a:xfrm>
              <a:off x="1518921" y="3973304"/>
              <a:ext cx="1422795" cy="5689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접근성</a:t>
              </a:r>
            </a:p>
          </p:txBody>
        </p:sp>
        <p:sp>
          <p:nvSpPr>
            <p:cNvPr id="29" name="사각형: 둥근 모서리 20">
              <a:extLst>
                <a:ext uri="{FF2B5EF4-FFF2-40B4-BE49-F238E27FC236}">
                  <a16:creationId xmlns:a16="http://schemas.microsoft.com/office/drawing/2014/main" id="{229F33A6-2F09-46C3-9CDE-509953FC3DEC}"/>
                </a:ext>
              </a:extLst>
            </p:cNvPr>
            <p:cNvSpPr/>
            <p:nvPr/>
          </p:nvSpPr>
          <p:spPr>
            <a:xfrm>
              <a:off x="3023719" y="3973304"/>
              <a:ext cx="3909365" cy="56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NETFLIX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브라우저 제한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전용 확장 프로그램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앱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(rave)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필요</a:t>
              </a:r>
            </a:p>
          </p:txBody>
        </p:sp>
        <p:sp>
          <p:nvSpPr>
            <p:cNvPr id="30" name="사각형: 둥근 모서리 21">
              <a:extLst>
                <a:ext uri="{FF2B5EF4-FFF2-40B4-BE49-F238E27FC236}">
                  <a16:creationId xmlns:a16="http://schemas.microsoft.com/office/drawing/2014/main" id="{FF474707-3222-4D74-BB3A-C503D650D1E2}"/>
                </a:ext>
              </a:extLst>
            </p:cNvPr>
            <p:cNvSpPr/>
            <p:nvPr/>
          </p:nvSpPr>
          <p:spPr>
            <a:xfrm>
              <a:off x="7091287" y="3973304"/>
              <a:ext cx="3909365" cy="568960"/>
            </a:xfrm>
            <a:prstGeom prst="roundRect">
              <a:avLst/>
            </a:prstGeom>
            <a:solidFill>
              <a:srgbClr val="5B5C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없음</a:t>
              </a:r>
            </a:p>
          </p:txBody>
        </p:sp>
        <p:sp>
          <p:nvSpPr>
            <p:cNvPr id="32" name="사각형: 둥근 모서리 22">
              <a:extLst>
                <a:ext uri="{FF2B5EF4-FFF2-40B4-BE49-F238E27FC236}">
                  <a16:creationId xmlns:a16="http://schemas.microsoft.com/office/drawing/2014/main" id="{AE5263F0-60B9-466C-989F-9E999363B46A}"/>
                </a:ext>
              </a:extLst>
            </p:cNvPr>
            <p:cNvSpPr/>
            <p:nvPr/>
          </p:nvSpPr>
          <p:spPr>
            <a:xfrm>
              <a:off x="1518921" y="4685349"/>
              <a:ext cx="1422795" cy="5689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채팅</a:t>
              </a:r>
            </a:p>
          </p:txBody>
        </p:sp>
        <p:sp>
          <p:nvSpPr>
            <p:cNvPr id="33" name="사각형: 둥근 모서리 23">
              <a:extLst>
                <a:ext uri="{FF2B5EF4-FFF2-40B4-BE49-F238E27FC236}">
                  <a16:creationId xmlns:a16="http://schemas.microsoft.com/office/drawing/2014/main" id="{9B246E50-A449-4481-A98F-F778CA7957F0}"/>
                </a:ext>
              </a:extLst>
            </p:cNvPr>
            <p:cNvSpPr/>
            <p:nvPr/>
          </p:nvSpPr>
          <p:spPr>
            <a:xfrm>
              <a:off x="3023719" y="4685349"/>
              <a:ext cx="3909365" cy="56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왓챠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파티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일반 채팅</a:t>
              </a:r>
            </a:p>
          </p:txBody>
        </p:sp>
        <p:sp>
          <p:nvSpPr>
            <p:cNvPr id="34" name="사각형: 둥근 모서리 24">
              <a:extLst>
                <a:ext uri="{FF2B5EF4-FFF2-40B4-BE49-F238E27FC236}">
                  <a16:creationId xmlns:a16="http://schemas.microsoft.com/office/drawing/2014/main" id="{A25D6823-B031-4E7A-B3BE-FA4D8D3C408F}"/>
                </a:ext>
              </a:extLst>
            </p:cNvPr>
            <p:cNvSpPr/>
            <p:nvPr/>
          </p:nvSpPr>
          <p:spPr>
            <a:xfrm>
              <a:off x="7091287" y="4685349"/>
              <a:ext cx="3909365" cy="568960"/>
            </a:xfrm>
            <a:prstGeom prst="roundRect">
              <a:avLst/>
            </a:prstGeom>
            <a:solidFill>
              <a:srgbClr val="5B5C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이모지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 지원</a:t>
              </a:r>
            </a:p>
          </p:txBody>
        </p:sp>
        <p:sp>
          <p:nvSpPr>
            <p:cNvPr id="36" name="사각형: 둥근 모서리 31">
              <a:extLst>
                <a:ext uri="{FF2B5EF4-FFF2-40B4-BE49-F238E27FC236}">
                  <a16:creationId xmlns:a16="http://schemas.microsoft.com/office/drawing/2014/main" id="{7E885A4A-E7DC-40AE-912B-BAD3619E91CF}"/>
                </a:ext>
              </a:extLst>
            </p:cNvPr>
            <p:cNvSpPr/>
            <p:nvPr/>
          </p:nvSpPr>
          <p:spPr>
            <a:xfrm>
              <a:off x="1518921" y="5397392"/>
              <a:ext cx="1422795" cy="5689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기타</a:t>
              </a:r>
            </a:p>
          </p:txBody>
        </p:sp>
        <p:sp>
          <p:nvSpPr>
            <p:cNvPr id="37" name="사각형: 둥근 모서리 32">
              <a:extLst>
                <a:ext uri="{FF2B5EF4-FFF2-40B4-BE49-F238E27FC236}">
                  <a16:creationId xmlns:a16="http://schemas.microsoft.com/office/drawing/2014/main" id="{FD08F2AE-22BF-4648-8E51-9C5E9B1A3AE1}"/>
                </a:ext>
              </a:extLst>
            </p:cNvPr>
            <p:cNvSpPr/>
            <p:nvPr/>
          </p:nvSpPr>
          <p:spPr>
            <a:xfrm>
              <a:off x="3023719" y="5397392"/>
              <a:ext cx="3909365" cy="568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사각형: 둥근 모서리 33">
              <a:extLst>
                <a:ext uri="{FF2B5EF4-FFF2-40B4-BE49-F238E27FC236}">
                  <a16:creationId xmlns:a16="http://schemas.microsoft.com/office/drawing/2014/main" id="{197FDC98-871A-45D3-A99D-D1278C6AC7C2}"/>
                </a:ext>
              </a:extLst>
            </p:cNvPr>
            <p:cNvSpPr/>
            <p:nvPr/>
          </p:nvSpPr>
          <p:spPr>
            <a:xfrm>
              <a:off x="7091287" y="5397392"/>
              <a:ext cx="3909365" cy="568960"/>
            </a:xfrm>
            <a:prstGeom prst="roundRect">
              <a:avLst/>
            </a:prstGeom>
            <a:solidFill>
              <a:srgbClr val="5B5C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취향 분석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SNS,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게이미피케이션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72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EA1E04DF-5998-4A01-AA9B-4BFBFE4BBEC9}"/>
              </a:ext>
            </a:extLst>
          </p:cNvPr>
          <p:cNvSpPr/>
          <p:nvPr/>
        </p:nvSpPr>
        <p:spPr>
          <a:xfrm>
            <a:off x="849006" y="1046113"/>
            <a:ext cx="10493987" cy="2310657"/>
          </a:xfrm>
          <a:prstGeom prst="roundRect">
            <a:avLst>
              <a:gd name="adj" fmla="val 5987"/>
            </a:avLst>
          </a:prstGeom>
          <a:solidFill>
            <a:schemeClr val="bg1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468758B1-1490-4C22-8AE5-74A8951995D9}"/>
              </a:ext>
            </a:extLst>
          </p:cNvPr>
          <p:cNvSpPr/>
          <p:nvPr/>
        </p:nvSpPr>
        <p:spPr>
          <a:xfrm>
            <a:off x="849006" y="3648204"/>
            <a:ext cx="10493987" cy="2430015"/>
          </a:xfrm>
          <a:prstGeom prst="roundRect">
            <a:avLst>
              <a:gd name="adj" fmla="val 5987"/>
            </a:avLst>
          </a:prstGeom>
          <a:solidFill>
            <a:srgbClr val="5B5C9D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14106" y="993895"/>
            <a:ext cx="1144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</a:t>
            </a:r>
            <a:endParaRPr lang="en-US" altLang="ko-KR" sz="44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51259" y="3648204"/>
            <a:ext cx="1144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03400" y="2016775"/>
            <a:ext cx="8972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Turtle tube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서비스명의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알고 싶습니다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803400" y="3897147"/>
            <a:ext cx="94106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Turtle tube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저희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핫식스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마신 거북이들이 만든 유튜브 프로젝트임을 뜻하는 </a:t>
            </a:r>
            <a:r>
              <a:rPr lang="ko-KR" altLang="en-US" dirty="0" err="1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코드네임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그러니 저희 서비스는 제공자 </a:t>
            </a:r>
            <a:r>
              <a:rPr lang="ko-KR" altLang="en-US" dirty="0" err="1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핫식스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터틀즈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코드네임 </a:t>
            </a:r>
            <a:r>
              <a:rPr lang="ko-KR" altLang="en-US" dirty="0" err="1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터틀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튜브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프로젝트명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튜플리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되는 것이죠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튜플리는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앞서 말한 바와 같이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플레이리스트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뜻을 가지고 있습니다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lvl="0" latinLnBrk="1">
              <a:defRPr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코드네임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익명성을 유지한 채 공공 장소에서 당당히 프로젝트에 대한 얘기를 할 수 있게 해주고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애초에 별칭을 붙인다는 행위 자체를 프로젝트에 애착을 갖게 하는 요소가 된다던가 하기 때문에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현업에서 실제로 쓰이는 방식입니다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916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EA1E04DF-5998-4A01-AA9B-4BFBFE4BBEC9}"/>
              </a:ext>
            </a:extLst>
          </p:cNvPr>
          <p:cNvSpPr/>
          <p:nvPr/>
        </p:nvSpPr>
        <p:spPr>
          <a:xfrm>
            <a:off x="849006" y="1046113"/>
            <a:ext cx="10493987" cy="2310657"/>
          </a:xfrm>
          <a:prstGeom prst="roundRect">
            <a:avLst>
              <a:gd name="adj" fmla="val 5987"/>
            </a:avLst>
          </a:prstGeom>
          <a:solidFill>
            <a:schemeClr val="bg1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468758B1-1490-4C22-8AE5-74A8951995D9}"/>
              </a:ext>
            </a:extLst>
          </p:cNvPr>
          <p:cNvSpPr/>
          <p:nvPr/>
        </p:nvSpPr>
        <p:spPr>
          <a:xfrm>
            <a:off x="849006" y="3648204"/>
            <a:ext cx="10493987" cy="2430015"/>
          </a:xfrm>
          <a:prstGeom prst="roundRect">
            <a:avLst>
              <a:gd name="adj" fmla="val 5987"/>
            </a:avLst>
          </a:prstGeom>
          <a:solidFill>
            <a:srgbClr val="5B5C9D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14106" y="993895"/>
            <a:ext cx="1144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</a:t>
            </a:r>
            <a:endParaRPr lang="en-US" altLang="ko-KR" sz="44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51259" y="3648204"/>
            <a:ext cx="1144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03400" y="1885736"/>
            <a:ext cx="8972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 스트리밍의 핵심은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화질과 끊김이 없는 자연스러운 라이브 재생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생각합니다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서비스 부탁드립니다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!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800365" y="4263046"/>
            <a:ext cx="9410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저희는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플랫폼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것을 한번 더 말씀 드리면서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lvl="0" latinLnBrk="1">
              <a:defRPr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굳이 다시 한 번 강조하자면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스트리밍 서비스에 한해서는 월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억명의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사용자가 쓰는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 플랫폼과 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100.000%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 환경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스트리밍 서비스를 제공해 드립니다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2803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EA1E04DF-5998-4A01-AA9B-4BFBFE4BBEC9}"/>
              </a:ext>
            </a:extLst>
          </p:cNvPr>
          <p:cNvSpPr/>
          <p:nvPr/>
        </p:nvSpPr>
        <p:spPr>
          <a:xfrm>
            <a:off x="849006" y="1046114"/>
            <a:ext cx="10493987" cy="1640198"/>
          </a:xfrm>
          <a:prstGeom prst="roundRect">
            <a:avLst>
              <a:gd name="adj" fmla="val 5987"/>
            </a:avLst>
          </a:prstGeom>
          <a:solidFill>
            <a:schemeClr val="bg1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468758B1-1490-4C22-8AE5-74A8951995D9}"/>
              </a:ext>
            </a:extLst>
          </p:cNvPr>
          <p:cNvSpPr/>
          <p:nvPr/>
        </p:nvSpPr>
        <p:spPr>
          <a:xfrm>
            <a:off x="849006" y="2838048"/>
            <a:ext cx="10493987" cy="3240171"/>
          </a:xfrm>
          <a:prstGeom prst="roundRect">
            <a:avLst>
              <a:gd name="adj" fmla="val 5987"/>
            </a:avLst>
          </a:prstGeom>
          <a:solidFill>
            <a:srgbClr val="5B5C9D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14106" y="993895"/>
            <a:ext cx="1144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</a:t>
            </a:r>
            <a:endParaRPr lang="en-US" altLang="ko-KR" sz="44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51259" y="2949704"/>
            <a:ext cx="1144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00365" y="1404548"/>
            <a:ext cx="8972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유튜브를 기반으로 한 서비스에서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영상을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재가공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해서 올릴 시 말씀하신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수익을 창출할 수 있는지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궁금합니다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콘텐츠 제작자의 승인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저작권 문제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어떻게 해결하실 지 궁금합니다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800365" y="3044746"/>
            <a:ext cx="94106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유익한 질문 감사합니다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 질문의 키워드는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개입니다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</a:t>
            </a:r>
            <a:r>
              <a:rPr lang="ko-KR" altLang="en-US" dirty="0" err="1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수익화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저작권 문제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latinLnBrk="1">
              <a:defRPr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첫 번째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수익화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가능합니다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유튜브 측에서도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창출 가이드라인이라는 것을 명시한다는 점으로 알 수 있고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(https://developers.google.com/youtube/terms/api-services-terms-of-service)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형태는 다르지만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영상을 소재로 운영하고 수익화 하는 서비스가 존재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것도 확인했습니다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가이드라인에 대하여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항에 달하는 것을 다 읽기는 시간이 없으실 테고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여러분들이 만약 유튜브 영상 관련으로 수익을 내실 때는 크게 두 가지 기억하시면 됩니다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재가공 금지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가져오기 금지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물론 저희는 둘 다 해당 없습니다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4732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EA1E04DF-5998-4A01-AA9B-4BFBFE4BBEC9}"/>
              </a:ext>
            </a:extLst>
          </p:cNvPr>
          <p:cNvSpPr/>
          <p:nvPr/>
        </p:nvSpPr>
        <p:spPr>
          <a:xfrm>
            <a:off x="849006" y="1046114"/>
            <a:ext cx="10493987" cy="1640198"/>
          </a:xfrm>
          <a:prstGeom prst="roundRect">
            <a:avLst>
              <a:gd name="adj" fmla="val 5987"/>
            </a:avLst>
          </a:prstGeom>
          <a:solidFill>
            <a:schemeClr val="bg1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468758B1-1490-4C22-8AE5-74A8951995D9}"/>
              </a:ext>
            </a:extLst>
          </p:cNvPr>
          <p:cNvSpPr/>
          <p:nvPr/>
        </p:nvSpPr>
        <p:spPr>
          <a:xfrm>
            <a:off x="849006" y="2838048"/>
            <a:ext cx="10493987" cy="3240171"/>
          </a:xfrm>
          <a:prstGeom prst="roundRect">
            <a:avLst>
              <a:gd name="adj" fmla="val 5987"/>
            </a:avLst>
          </a:prstGeom>
          <a:solidFill>
            <a:srgbClr val="5B5C9D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14106" y="993895"/>
            <a:ext cx="1144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</a:t>
            </a:r>
            <a:endParaRPr lang="en-US" altLang="ko-KR" sz="44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51259" y="2949704"/>
            <a:ext cx="1144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00365" y="1404548"/>
            <a:ext cx="8972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유튜브를 기반으로 한 서비스에서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영상을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재가공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해서 올릴 시 말씀하신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수익을 창출할 수 있는지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궁금합니다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콘텐츠 제작자의 승인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저작권 문제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어떻게 해결하실 지 궁금합니다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800365" y="3580970"/>
            <a:ext cx="94106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두번째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저작권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개인적인 취미때문에 저작권에 조금 민감합니다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뭐 예를 들어서 오늘 저희가 발표에 사용한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이모티콘도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상업 이용까지 가능한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이모티콘이었습니다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애초에 저는 이 부분 문제 없는 것 알고 시작한 프로젝트지만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5066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420320" y="1140718"/>
            <a:ext cx="113513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한국저작권위원회에 유선 상담 포함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번에 걸친 법률 상담을 진행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차적 책임은 없음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파티룸에서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청소년이 술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담배를 할 경우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장소만 제공하는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파티룸과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 업주에게 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책임을 물을 수 없다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.(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청소년보호법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44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디지털 버전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9BC9FC-2B40-436E-ACB1-E567C473C34A}"/>
              </a:ext>
            </a:extLst>
          </p:cNvPr>
          <p:cNvSpPr/>
          <p:nvPr/>
        </p:nvSpPr>
        <p:spPr>
          <a:xfrm>
            <a:off x="7692904" y="2796648"/>
            <a:ext cx="1551743" cy="110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671380-4FC2-490D-8776-19EC7E752872}"/>
              </a:ext>
            </a:extLst>
          </p:cNvPr>
          <p:cNvSpPr/>
          <p:nvPr/>
        </p:nvSpPr>
        <p:spPr>
          <a:xfrm>
            <a:off x="9437517" y="2796648"/>
            <a:ext cx="1551743" cy="110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F022A6-CE15-4EB0-9C18-9EBCDD51ECE4}"/>
              </a:ext>
            </a:extLst>
          </p:cNvPr>
          <p:cNvSpPr/>
          <p:nvPr/>
        </p:nvSpPr>
        <p:spPr>
          <a:xfrm>
            <a:off x="7692904" y="4036566"/>
            <a:ext cx="1551743" cy="110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8044E5-1C68-45A0-A4CA-8EE3B864E973}"/>
              </a:ext>
            </a:extLst>
          </p:cNvPr>
          <p:cNvSpPr/>
          <p:nvPr/>
        </p:nvSpPr>
        <p:spPr>
          <a:xfrm>
            <a:off x="9437517" y="4036566"/>
            <a:ext cx="1551743" cy="110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E3DBA1A-A01A-4821-88F3-A37634F5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321" y="4200793"/>
            <a:ext cx="1236135" cy="7718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ED46E8-F0C6-4745-8831-3BF39A67C195}"/>
              </a:ext>
            </a:extLst>
          </p:cNvPr>
          <p:cNvSpPr/>
          <p:nvPr/>
        </p:nvSpPr>
        <p:spPr>
          <a:xfrm>
            <a:off x="5983357" y="2796648"/>
            <a:ext cx="1551743" cy="110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DC1BF8-26D4-45E9-B7E2-F7D7F5B3CC97}"/>
              </a:ext>
            </a:extLst>
          </p:cNvPr>
          <p:cNvSpPr/>
          <p:nvPr/>
        </p:nvSpPr>
        <p:spPr>
          <a:xfrm>
            <a:off x="5983357" y="4036566"/>
            <a:ext cx="1551743" cy="1100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443FA6-F0A5-4BE8-B99D-30AAF5182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161" y="4200793"/>
            <a:ext cx="1236135" cy="771870"/>
          </a:xfrm>
          <a:prstGeom prst="rect">
            <a:avLst/>
          </a:prstGeom>
        </p:spPr>
      </p:pic>
      <p:sp>
        <p:nvSpPr>
          <p:cNvPr id="20" name="곱하기 기호 23">
            <a:extLst>
              <a:ext uri="{FF2B5EF4-FFF2-40B4-BE49-F238E27FC236}">
                <a16:creationId xmlns:a16="http://schemas.microsoft.com/office/drawing/2014/main" id="{DF674FAE-EF4A-408E-858C-08B03EF2AA77}"/>
              </a:ext>
            </a:extLst>
          </p:cNvPr>
          <p:cNvSpPr/>
          <p:nvPr/>
        </p:nvSpPr>
        <p:spPr>
          <a:xfrm>
            <a:off x="5768390" y="4036566"/>
            <a:ext cx="1981675" cy="1100324"/>
          </a:xfrm>
          <a:prstGeom prst="mathMultiply">
            <a:avLst>
              <a:gd name="adj1" fmla="val 1428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4">
            <a:extLst>
              <a:ext uri="{FF2B5EF4-FFF2-40B4-BE49-F238E27FC236}">
                <a16:creationId xmlns:a16="http://schemas.microsoft.com/office/drawing/2014/main" id="{1C30F8B3-6849-40FA-AE21-80F667084046}"/>
              </a:ext>
            </a:extLst>
          </p:cNvPr>
          <p:cNvSpPr/>
          <p:nvPr/>
        </p:nvSpPr>
        <p:spPr>
          <a:xfrm>
            <a:off x="9222550" y="4036566"/>
            <a:ext cx="1981675" cy="1100324"/>
          </a:xfrm>
          <a:prstGeom prst="mathMultiply">
            <a:avLst>
              <a:gd name="adj1" fmla="val 1428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2491B59-F3DD-4E2E-A8EC-CF60AC63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21" y="3673579"/>
            <a:ext cx="3752287" cy="8717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CDE788-F320-4541-92D9-EC5924557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420" y="2700864"/>
            <a:ext cx="905294" cy="905294"/>
          </a:xfrm>
          <a:prstGeom prst="rect">
            <a:avLst/>
          </a:prstGeom>
        </p:spPr>
      </p:pic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14594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5038770" y="5136890"/>
            <a:ext cx="4154215" cy="995686"/>
          </a:xfrm>
          <a:prstGeom prst="wedgeRoundRectCallout">
            <a:avLst>
              <a:gd name="adj1" fmla="val 55591"/>
              <a:gd name="adj2" fmla="val -4226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D5EADC-0FB1-4D55-A968-3FA281C9B04F}"/>
              </a:ext>
            </a:extLst>
          </p:cNvPr>
          <p:cNvSpPr txBox="1"/>
          <p:nvPr/>
        </p:nvSpPr>
        <p:spPr>
          <a:xfrm>
            <a:off x="5038770" y="5331362"/>
            <a:ext cx="421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잘못한 것은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파티룸과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업주가 아닌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파티룸에서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음주가무를 벌인 청소년 본인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348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226C1D0-F268-4C28-9C18-CC93A0573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3" y="1152877"/>
            <a:ext cx="11380613" cy="455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285CC-E731-4EDD-9C9C-B03912DB9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28" y="2439662"/>
            <a:ext cx="2245462" cy="2887489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1797978" y="1507651"/>
            <a:ext cx="2876763" cy="932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TUPLI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강민구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8AE4731-9393-4EAB-94B6-9026F06C4A19}"/>
              </a:ext>
            </a:extLst>
          </p:cNvPr>
          <p:cNvSpPr/>
          <p:nvPr/>
        </p:nvSpPr>
        <p:spPr>
          <a:xfrm>
            <a:off x="5516834" y="2685124"/>
            <a:ext cx="5161280" cy="2032000"/>
          </a:xfrm>
          <a:prstGeom prst="wedgeRoundRectCallout">
            <a:avLst>
              <a:gd name="adj1" fmla="val -64848"/>
              <a:gd name="adj2" fmla="val 85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이용약관을 위반한다고 생각하는 </a:t>
            </a:r>
            <a:b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TUPLI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방을 발견하면</a:t>
            </a:r>
            <a:b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저희에게 연락해 주십시오</a:t>
            </a:r>
            <a:r>
              <a:rPr lang="en-US" altLang="ko-KR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TUPLI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약관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(Service of Term)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중</a:t>
            </a:r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790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EA1E04DF-5998-4A01-AA9B-4BFBFE4BBEC9}"/>
              </a:ext>
            </a:extLst>
          </p:cNvPr>
          <p:cNvSpPr/>
          <p:nvPr/>
        </p:nvSpPr>
        <p:spPr>
          <a:xfrm>
            <a:off x="849006" y="1046113"/>
            <a:ext cx="10493987" cy="2310657"/>
          </a:xfrm>
          <a:prstGeom prst="roundRect">
            <a:avLst>
              <a:gd name="adj" fmla="val 5987"/>
            </a:avLst>
          </a:prstGeom>
          <a:solidFill>
            <a:schemeClr val="bg1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468758B1-1490-4C22-8AE5-74A8951995D9}"/>
              </a:ext>
            </a:extLst>
          </p:cNvPr>
          <p:cNvSpPr/>
          <p:nvPr/>
        </p:nvSpPr>
        <p:spPr>
          <a:xfrm>
            <a:off x="849006" y="3648204"/>
            <a:ext cx="10493987" cy="2430015"/>
          </a:xfrm>
          <a:prstGeom prst="roundRect">
            <a:avLst>
              <a:gd name="adj" fmla="val 5987"/>
            </a:avLst>
          </a:prstGeom>
          <a:solidFill>
            <a:srgbClr val="5B5C9D"/>
          </a:solidFill>
          <a:ln w="127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5-8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14106" y="993895"/>
            <a:ext cx="1144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</a:t>
            </a:r>
            <a:endParaRPr lang="en-US" altLang="ko-KR" sz="44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051259" y="3648204"/>
            <a:ext cx="1144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03399" y="1347838"/>
            <a:ext cx="94106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Q5.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신선한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아이디어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!! /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참신하고 좋은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같습니다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Q6.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/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있다면 사용해보고 싶은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서비스라는 생각이 들었습니다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Q7.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!!! / 2010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년대 초반부터 아프리카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tv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트위치를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줄곧 봐온 유저입니다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완성된 서비스가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정말 기대되네요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~!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Q8.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 모르겠지만 잘 하실 것 같습니다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 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프로토타입을 공개하지 않아 추측이 어렵습니다만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기대는 높습니다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800365" y="4124547"/>
            <a:ext cx="9410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외에도 기타 여러분들의 성원을 받았습니다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 잘 부탁드리겠습니다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latinLnBrk="1">
              <a:defRPr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어느정도 구현된 영상을 보고도 이 기대가 이어지셨으면 좋겠네요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 latinLnBrk="1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기대를 담아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 구독 좋아요 설정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부탁드리겠습니다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894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254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Why?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68499" y="2163770"/>
            <a:ext cx="9014202" cy="3240000"/>
            <a:chOff x="1567586" y="1858970"/>
            <a:chExt cx="9014202" cy="3240000"/>
          </a:xfrm>
        </p:grpSpPr>
        <p:sp>
          <p:nvSpPr>
            <p:cNvPr id="21" name="타원형 설명선 20"/>
            <p:cNvSpPr/>
            <p:nvPr/>
          </p:nvSpPr>
          <p:spPr>
            <a:xfrm>
              <a:off x="3731010" y="2292334"/>
              <a:ext cx="2924199" cy="2644758"/>
            </a:xfrm>
            <a:prstGeom prst="wedgeEllipseCallout">
              <a:avLst>
                <a:gd name="adj1" fmla="val -59144"/>
                <a:gd name="adj2" fmla="val 37397"/>
              </a:avLst>
            </a:prstGeom>
            <a:solidFill>
              <a:schemeClr val="bg1"/>
            </a:solidFill>
            <a:ln w="57150">
              <a:solidFill>
                <a:srgbClr val="5B5C9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616A0CE-C39A-4135-AD48-24CC1CDBA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1788" y="1858970"/>
              <a:ext cx="3240000" cy="324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1E4E1AE-0118-4FB5-BFB1-77E29FB5B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835165">
              <a:off x="4119818" y="3089968"/>
              <a:ext cx="746418" cy="67977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43FE2B1-981B-4538-AEBF-FA29C1740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82363">
              <a:off x="5104097" y="2815346"/>
              <a:ext cx="1039525" cy="452499"/>
            </a:xfrm>
            <a:prstGeom prst="rect">
              <a:avLst/>
            </a:prstGeom>
          </p:spPr>
        </p:pic>
        <p:sp>
          <p:nvSpPr>
            <p:cNvPr id="25" name="사각형: 둥근 모서리 12">
              <a:extLst>
                <a:ext uri="{FF2B5EF4-FFF2-40B4-BE49-F238E27FC236}">
                  <a16:creationId xmlns:a16="http://schemas.microsoft.com/office/drawing/2014/main" id="{7D15FF6F-F4CF-4B67-A1F2-F15FFD6CA22D}"/>
                </a:ext>
              </a:extLst>
            </p:cNvPr>
            <p:cNvSpPr/>
            <p:nvPr/>
          </p:nvSpPr>
          <p:spPr>
            <a:xfrm>
              <a:off x="1567586" y="4283826"/>
              <a:ext cx="1508417" cy="814893"/>
            </a:xfrm>
            <a:prstGeom prst="roundRect">
              <a:avLst/>
            </a:prstGeom>
            <a:solidFill>
              <a:srgbClr val="5B5C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추천 분석</a:t>
              </a:r>
            </a:p>
          </p:txBody>
        </p:sp>
        <p:sp>
          <p:nvSpPr>
            <p:cNvPr id="26" name="사각형: 둥근 모서리 13">
              <a:extLst>
                <a:ext uri="{FF2B5EF4-FFF2-40B4-BE49-F238E27FC236}">
                  <a16:creationId xmlns:a16="http://schemas.microsoft.com/office/drawing/2014/main" id="{592501B8-3701-4286-B6E6-5344B202E040}"/>
                </a:ext>
              </a:extLst>
            </p:cNvPr>
            <p:cNvSpPr/>
            <p:nvPr/>
          </p:nvSpPr>
          <p:spPr>
            <a:xfrm>
              <a:off x="1567586" y="3274515"/>
              <a:ext cx="1508417" cy="814893"/>
            </a:xfrm>
            <a:prstGeom prst="roundRect">
              <a:avLst/>
            </a:prstGeom>
            <a:solidFill>
              <a:srgbClr val="5B5C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공유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사각형: 둥근 모서리 14">
              <a:extLst>
                <a:ext uri="{FF2B5EF4-FFF2-40B4-BE49-F238E27FC236}">
                  <a16:creationId xmlns:a16="http://schemas.microsoft.com/office/drawing/2014/main" id="{526DE4AE-DCE9-43E2-B606-D536914D94FF}"/>
                </a:ext>
              </a:extLst>
            </p:cNvPr>
            <p:cNvSpPr/>
            <p:nvPr/>
          </p:nvSpPr>
          <p:spPr>
            <a:xfrm>
              <a:off x="1567586" y="2292334"/>
              <a:ext cx="1508417" cy="814893"/>
            </a:xfrm>
            <a:prstGeom prst="roundRect">
              <a:avLst/>
            </a:prstGeom>
            <a:solidFill>
              <a:srgbClr val="5B5C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동시 시청</a:t>
              </a:r>
            </a:p>
          </p:txBody>
        </p:sp>
        <p:pic>
          <p:nvPicPr>
            <p:cNvPr id="28" name="Picture 2" descr="카카오톡 로고(.ai) 일러스트 다운로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446" y="3681961"/>
              <a:ext cx="617530" cy="61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공유 - 무료 멀티미디어개 아이콘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803" y="3932298"/>
              <a:ext cx="617925" cy="617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466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영상 공유 경험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으로부터 시작한 아이디어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45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진행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350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57953" y="1770013"/>
            <a:ext cx="9476094" cy="3795196"/>
            <a:chOff x="1566762" y="1770013"/>
            <a:chExt cx="9476094" cy="3795196"/>
          </a:xfrm>
        </p:grpSpPr>
        <p:grpSp>
          <p:nvGrpSpPr>
            <p:cNvPr id="18" name="그룹 17"/>
            <p:cNvGrpSpPr/>
            <p:nvPr/>
          </p:nvGrpSpPr>
          <p:grpSpPr>
            <a:xfrm>
              <a:off x="6507062" y="4604722"/>
              <a:ext cx="4535794" cy="960487"/>
              <a:chOff x="849006" y="1046113"/>
              <a:chExt cx="10493987" cy="2064926"/>
            </a:xfrm>
          </p:grpSpPr>
          <p:sp>
            <p:nvSpPr>
              <p:cNvPr id="19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레벨과 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뱃지를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통한 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게이미피케이션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507062" y="3187368"/>
              <a:ext cx="4535794" cy="960487"/>
              <a:chOff x="849006" y="1046113"/>
              <a:chExt cx="10493987" cy="2064926"/>
            </a:xfrm>
          </p:grpSpPr>
          <p:sp>
            <p:nvSpPr>
              <p:cNvPr id="22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테스트 기반 개발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6507062" y="1770013"/>
              <a:ext cx="4535794" cy="960487"/>
              <a:chOff x="849006" y="1046113"/>
              <a:chExt cx="10493987" cy="2064926"/>
            </a:xfrm>
          </p:grpSpPr>
          <p:sp>
            <p:nvSpPr>
              <p:cNvPr id="25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14576" y="1383809"/>
                <a:ext cx="10162840" cy="1389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Localhost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아닌 상용화 배포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도메인 외부 구비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566762" y="4604722"/>
              <a:ext cx="4535794" cy="960487"/>
              <a:chOff x="849006" y="1046113"/>
              <a:chExt cx="10493987" cy="2064926"/>
            </a:xfrm>
          </p:grpSpPr>
          <p:sp>
            <p:nvSpPr>
              <p:cNvPr id="28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Jmeter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활용한 부하테스트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1566762" y="3187368"/>
              <a:ext cx="4535794" cy="960487"/>
              <a:chOff x="849006" y="1046113"/>
              <a:chExt cx="10493987" cy="2064926"/>
            </a:xfrm>
          </p:grpSpPr>
          <p:sp>
            <p:nvSpPr>
              <p:cNvPr id="31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프로젝트의 포트폴리오화 및 명세서 기술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566762" y="1770013"/>
              <a:ext cx="4535794" cy="960487"/>
              <a:chOff x="849006" y="1046113"/>
              <a:chExt cx="10493987" cy="2064926"/>
            </a:xfrm>
          </p:grpSpPr>
          <p:sp>
            <p:nvSpPr>
              <p:cNvPr id="34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취향 분석 고도화를 위한 별도의 서버 배치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100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텍스트 개체 틀 2">
            <a:extLst>
              <a:ext uri="{FF2B5EF4-FFF2-40B4-BE49-F238E27FC236}">
                <a16:creationId xmlns:a16="http://schemas.microsoft.com/office/drawing/2014/main" id="{01B4472A-C09B-4C6D-87B8-1A7673E2EB2B}"/>
              </a:ext>
            </a:extLst>
          </p:cNvPr>
          <p:cNvSpPr txBox="1">
            <a:spLocks/>
          </p:cNvSpPr>
          <p:nvPr/>
        </p:nvSpPr>
        <p:spPr>
          <a:xfrm>
            <a:off x="777008" y="11292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3AA6F9-2C39-4F34-88AF-260A950EA556}"/>
              </a:ext>
            </a:extLst>
          </p:cNvPr>
          <p:cNvSpPr txBox="1"/>
          <p:nvPr/>
        </p:nvSpPr>
        <p:spPr>
          <a:xfrm>
            <a:off x="7082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344B0C-A137-42BB-8343-5764836B6871}"/>
              </a:ext>
            </a:extLst>
          </p:cNvPr>
          <p:cNvSpPr/>
          <p:nvPr/>
        </p:nvSpPr>
        <p:spPr>
          <a:xfrm>
            <a:off x="908647" y="2042999"/>
            <a:ext cx="10419861" cy="3850684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5D69057-3BDF-420B-B2B9-8D2ADE1B25FB}"/>
              </a:ext>
            </a:extLst>
          </p:cNvPr>
          <p:cNvSpPr/>
          <p:nvPr/>
        </p:nvSpPr>
        <p:spPr>
          <a:xfrm>
            <a:off x="908648" y="2378323"/>
            <a:ext cx="1305273" cy="2649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4834022C-C72E-4E21-9366-F92475A10005}"/>
              </a:ext>
            </a:extLst>
          </p:cNvPr>
          <p:cNvSpPr/>
          <p:nvPr/>
        </p:nvSpPr>
        <p:spPr>
          <a:xfrm>
            <a:off x="2202117" y="3363421"/>
            <a:ext cx="3889133" cy="2649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461A2A-0521-4845-BEE4-7DE774CF07F2}"/>
              </a:ext>
            </a:extLst>
          </p:cNvPr>
          <p:cNvSpPr txBox="1"/>
          <p:nvPr/>
        </p:nvSpPr>
        <p:spPr>
          <a:xfrm>
            <a:off x="833409" y="2573571"/>
            <a:ext cx="205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전 기술 정리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CD5805B-1E02-4CB9-BD88-A5A396093504}"/>
              </a:ext>
            </a:extLst>
          </p:cNvPr>
          <p:cNvSpPr txBox="1"/>
          <p:nvPr/>
        </p:nvSpPr>
        <p:spPr>
          <a:xfrm>
            <a:off x="857803" y="3090589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프로필 기능 고도화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B108F9E-46E0-4E5F-915F-479DDC2C216D}"/>
              </a:ext>
            </a:extLst>
          </p:cNvPr>
          <p:cNvSpPr/>
          <p:nvPr/>
        </p:nvSpPr>
        <p:spPr>
          <a:xfrm>
            <a:off x="3544188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UI/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UX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기능적 고도화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1312D19-8A99-49FB-AAA1-5ADAE6A482F6}"/>
              </a:ext>
            </a:extLst>
          </p:cNvPr>
          <p:cNvCxnSpPr>
            <a:cxnSpLocks/>
          </p:cNvCxnSpPr>
          <p:nvPr/>
        </p:nvCxnSpPr>
        <p:spPr>
          <a:xfrm flipV="1">
            <a:off x="909552" y="2043001"/>
            <a:ext cx="10418952" cy="8559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2D7FBED-1D3B-4013-AE74-6CB3312F909F}"/>
              </a:ext>
            </a:extLst>
          </p:cNvPr>
          <p:cNvCxnSpPr>
            <a:cxnSpLocks/>
          </p:cNvCxnSpPr>
          <p:nvPr/>
        </p:nvCxnSpPr>
        <p:spPr>
          <a:xfrm>
            <a:off x="909552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3A19C29-5E5E-4755-BCBF-7E376DFDFA00}"/>
              </a:ext>
            </a:extLst>
          </p:cNvPr>
          <p:cNvCxnSpPr>
            <a:cxnSpLocks/>
          </p:cNvCxnSpPr>
          <p:nvPr/>
        </p:nvCxnSpPr>
        <p:spPr>
          <a:xfrm>
            <a:off x="873577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621435D-F2F1-4632-911B-A976A7236D79}"/>
              </a:ext>
            </a:extLst>
          </p:cNvPr>
          <p:cNvCxnSpPr>
            <a:cxnSpLocks/>
          </p:cNvCxnSpPr>
          <p:nvPr/>
        </p:nvCxnSpPr>
        <p:spPr>
          <a:xfrm>
            <a:off x="2213922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B5ED03-2B78-43F4-8CD5-5CAE1FF0CEE4}"/>
              </a:ext>
            </a:extLst>
          </p:cNvPr>
          <p:cNvCxnSpPr>
            <a:cxnSpLocks/>
          </p:cNvCxnSpPr>
          <p:nvPr/>
        </p:nvCxnSpPr>
        <p:spPr>
          <a:xfrm>
            <a:off x="3518293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A11C312-5EBC-4184-AD2A-87AC6F946739}"/>
              </a:ext>
            </a:extLst>
          </p:cNvPr>
          <p:cNvCxnSpPr>
            <a:cxnSpLocks/>
          </p:cNvCxnSpPr>
          <p:nvPr/>
        </p:nvCxnSpPr>
        <p:spPr>
          <a:xfrm>
            <a:off x="743140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CE9734B-DF95-430C-9494-B5126814609C}"/>
              </a:ext>
            </a:extLst>
          </p:cNvPr>
          <p:cNvCxnSpPr>
            <a:cxnSpLocks/>
          </p:cNvCxnSpPr>
          <p:nvPr/>
        </p:nvCxnSpPr>
        <p:spPr>
          <a:xfrm>
            <a:off x="482266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9B2E9C7-821F-4E5C-889D-0E29681A84EF}"/>
              </a:ext>
            </a:extLst>
          </p:cNvPr>
          <p:cNvCxnSpPr>
            <a:cxnSpLocks/>
          </p:cNvCxnSpPr>
          <p:nvPr/>
        </p:nvCxnSpPr>
        <p:spPr>
          <a:xfrm>
            <a:off x="612703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2">
            <a:extLst>
              <a:ext uri="{FF2B5EF4-FFF2-40B4-BE49-F238E27FC236}">
                <a16:creationId xmlns:a16="http://schemas.microsoft.com/office/drawing/2014/main" id="{DE5F61BA-2F59-4808-AD29-2B34248371A6}"/>
              </a:ext>
            </a:extLst>
          </p:cNvPr>
          <p:cNvSpPr/>
          <p:nvPr/>
        </p:nvSpPr>
        <p:spPr>
          <a:xfrm>
            <a:off x="908640" y="2871971"/>
            <a:ext cx="2626465" cy="26270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DCB84A-78B2-4F21-8950-8B729D7B8A5E}"/>
              </a:ext>
            </a:extLst>
          </p:cNvPr>
          <p:cNvSpPr txBox="1"/>
          <p:nvPr/>
        </p:nvSpPr>
        <p:spPr>
          <a:xfrm>
            <a:off x="2207013" y="3603897"/>
            <a:ext cx="407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활동 관리 및 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화살표: 오른쪽 2">
            <a:extLst>
              <a:ext uri="{FF2B5EF4-FFF2-40B4-BE49-F238E27FC236}">
                <a16:creationId xmlns:a16="http://schemas.microsoft.com/office/drawing/2014/main" id="{8F77902F-C4F9-4B21-9B1E-1442BFB462AC}"/>
              </a:ext>
            </a:extLst>
          </p:cNvPr>
          <p:cNvSpPr/>
          <p:nvPr/>
        </p:nvSpPr>
        <p:spPr>
          <a:xfrm>
            <a:off x="3532799" y="3857069"/>
            <a:ext cx="3898606" cy="264903"/>
          </a:xfrm>
          <a:prstGeom prst="rightArrow">
            <a:avLst/>
          </a:prstGeom>
          <a:solidFill>
            <a:srgbClr val="9D9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8626FCC-293E-401E-B283-96E1643E4128}"/>
              </a:ext>
            </a:extLst>
          </p:cNvPr>
          <p:cNvCxnSpPr>
            <a:cxnSpLocks/>
          </p:cNvCxnSpPr>
          <p:nvPr/>
        </p:nvCxnSpPr>
        <p:spPr>
          <a:xfrm>
            <a:off x="11328508" y="1917508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9263288-E141-47C1-8EAA-8FC61EB277AB}"/>
              </a:ext>
            </a:extLst>
          </p:cNvPr>
          <p:cNvCxnSpPr>
            <a:cxnSpLocks/>
          </p:cNvCxnSpPr>
          <p:nvPr/>
        </p:nvCxnSpPr>
        <p:spPr>
          <a:xfrm>
            <a:off x="10032144" y="1917508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8F1F757-730F-4ABF-9AE8-379DAC762B37}"/>
              </a:ext>
            </a:extLst>
          </p:cNvPr>
          <p:cNvGrpSpPr/>
          <p:nvPr/>
        </p:nvGrpSpPr>
        <p:grpSpPr>
          <a:xfrm>
            <a:off x="2213923" y="1962476"/>
            <a:ext cx="9114592" cy="3933482"/>
            <a:chOff x="1659061" y="2420250"/>
            <a:chExt cx="7651428" cy="2963349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482936F-ED86-41BF-9B9A-36B3A36A84A1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61" y="2435634"/>
              <a:ext cx="0" cy="2946250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8D02CBE-98A9-4D7F-B7AE-7E208B3467FF}"/>
                </a:ext>
              </a:extLst>
            </p:cNvPr>
            <p:cNvCxnSpPr/>
            <p:nvPr/>
          </p:nvCxnSpPr>
          <p:spPr>
            <a:xfrm>
              <a:off x="2751762" y="2434420"/>
              <a:ext cx="1097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BF90C07-EC3E-4119-833F-57A5018D1ADB}"/>
                </a:ext>
              </a:extLst>
            </p:cNvPr>
            <p:cNvCxnSpPr/>
            <p:nvPr/>
          </p:nvCxnSpPr>
          <p:spPr>
            <a:xfrm flipH="1">
              <a:off x="3849021" y="2433812"/>
              <a:ext cx="238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8685312-168C-49F5-BA87-ABE5F622A83E}"/>
                </a:ext>
              </a:extLst>
            </p:cNvPr>
            <p:cNvCxnSpPr/>
            <p:nvPr/>
          </p:nvCxnSpPr>
          <p:spPr>
            <a:xfrm flipH="1">
              <a:off x="6037780" y="2434403"/>
              <a:ext cx="489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B02ADF5-F9C9-44A6-83CE-1F6C4CBDE7B0}"/>
                </a:ext>
              </a:extLst>
            </p:cNvPr>
            <p:cNvCxnSpPr/>
            <p:nvPr/>
          </p:nvCxnSpPr>
          <p:spPr>
            <a:xfrm flipH="1">
              <a:off x="7130483" y="2427326"/>
              <a:ext cx="461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E9471C2-F741-4DA6-ACC5-68E2DC97668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224" y="2427326"/>
              <a:ext cx="0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B4243F82-4216-4912-8D7D-D4DA98932FCC}"/>
                </a:ext>
              </a:extLst>
            </p:cNvPr>
            <p:cNvCxnSpPr/>
            <p:nvPr/>
          </p:nvCxnSpPr>
          <p:spPr>
            <a:xfrm flipH="1">
              <a:off x="9302121" y="2420250"/>
              <a:ext cx="8368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화살표: 오른쪽 2">
            <a:extLst>
              <a:ext uri="{FF2B5EF4-FFF2-40B4-BE49-F238E27FC236}">
                <a16:creationId xmlns:a16="http://schemas.microsoft.com/office/drawing/2014/main" id="{0984F1A5-408D-430E-A175-2FD7C878A598}"/>
              </a:ext>
            </a:extLst>
          </p:cNvPr>
          <p:cNvSpPr/>
          <p:nvPr/>
        </p:nvSpPr>
        <p:spPr>
          <a:xfrm>
            <a:off x="10028003" y="5335815"/>
            <a:ext cx="1306525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C679A6A-AFE5-49A6-97D3-5B58D29E7B9E}"/>
              </a:ext>
            </a:extLst>
          </p:cNvPr>
          <p:cNvCxnSpPr/>
          <p:nvPr/>
        </p:nvCxnSpPr>
        <p:spPr>
          <a:xfrm flipH="1">
            <a:off x="6113069" y="2036204"/>
            <a:ext cx="5836" cy="3914675"/>
          </a:xfrm>
          <a:prstGeom prst="line">
            <a:avLst/>
          </a:prstGeom>
          <a:ln w="9525">
            <a:solidFill>
              <a:schemeClr val="tx1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21682AA-FD2D-405D-AD67-3D7CDDD989C2}"/>
              </a:ext>
            </a:extLst>
          </p:cNvPr>
          <p:cNvSpPr txBox="1"/>
          <p:nvPr/>
        </p:nvSpPr>
        <p:spPr>
          <a:xfrm>
            <a:off x="1864468" y="1635760"/>
            <a:ext cx="90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~2/2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05F8B19-8158-43B2-A38F-5D23D4CD97B6}"/>
              </a:ext>
            </a:extLst>
          </p:cNvPr>
          <p:cNvSpPr txBox="1"/>
          <p:nvPr/>
        </p:nvSpPr>
        <p:spPr>
          <a:xfrm>
            <a:off x="322019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5D85D5-F805-4CA4-A674-7B8A7CD3AAB9}"/>
              </a:ext>
            </a:extLst>
          </p:cNvPr>
          <p:cNvSpPr txBox="1"/>
          <p:nvPr/>
        </p:nvSpPr>
        <p:spPr>
          <a:xfrm>
            <a:off x="45947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85785F-D2B4-43BE-9DCA-A3F2C76E9A94}"/>
              </a:ext>
            </a:extLst>
          </p:cNvPr>
          <p:cNvSpPr txBox="1"/>
          <p:nvPr/>
        </p:nvSpPr>
        <p:spPr>
          <a:xfrm>
            <a:off x="586157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C7EA8E-E48F-4837-85E1-3F83DC515084}"/>
              </a:ext>
            </a:extLst>
          </p:cNvPr>
          <p:cNvSpPr txBox="1"/>
          <p:nvPr/>
        </p:nvSpPr>
        <p:spPr>
          <a:xfrm>
            <a:off x="713458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5C695A3-A455-47B1-82AF-F171B84DF253}"/>
              </a:ext>
            </a:extLst>
          </p:cNvPr>
          <p:cNvSpPr txBox="1"/>
          <p:nvPr/>
        </p:nvSpPr>
        <p:spPr>
          <a:xfrm>
            <a:off x="8436244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83F655-8A2D-44EF-8BAD-8DACA3A8441F}"/>
              </a:ext>
            </a:extLst>
          </p:cNvPr>
          <p:cNvSpPr txBox="1"/>
          <p:nvPr/>
        </p:nvSpPr>
        <p:spPr>
          <a:xfrm>
            <a:off x="973675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573B87-1852-4417-B635-DCD8AAB7B00B}"/>
              </a:ext>
            </a:extLst>
          </p:cNvPr>
          <p:cNvSpPr txBox="1"/>
          <p:nvPr/>
        </p:nvSpPr>
        <p:spPr>
          <a:xfrm>
            <a:off x="11021188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20" name="화살표: 오른쪽 2">
            <a:extLst>
              <a:ext uri="{FF2B5EF4-FFF2-40B4-BE49-F238E27FC236}">
                <a16:creationId xmlns:a16="http://schemas.microsoft.com/office/drawing/2014/main" id="{058373AE-39C9-4B6D-8FBF-EE218F2AB549}"/>
              </a:ext>
            </a:extLst>
          </p:cNvPr>
          <p:cNvSpPr/>
          <p:nvPr/>
        </p:nvSpPr>
        <p:spPr>
          <a:xfrm>
            <a:off x="3535105" y="2368116"/>
            <a:ext cx="3896299" cy="264903"/>
          </a:xfrm>
          <a:prstGeom prst="rightArrow">
            <a:avLst/>
          </a:prstGeom>
          <a:solidFill>
            <a:srgbClr val="9D9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1DA52C0-E56C-46B9-AF72-CEA8B716696E}"/>
              </a:ext>
            </a:extLst>
          </p:cNvPr>
          <p:cNvSpPr/>
          <p:nvPr/>
        </p:nvSpPr>
        <p:spPr>
          <a:xfrm>
            <a:off x="3509131" y="2599589"/>
            <a:ext cx="3419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서비스 고도화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화살표: 오른쪽 2">
            <a:extLst>
              <a:ext uri="{FF2B5EF4-FFF2-40B4-BE49-F238E27FC236}">
                <a16:creationId xmlns:a16="http://schemas.microsoft.com/office/drawing/2014/main" id="{2A664D76-70D9-4F32-8789-4AD8B3FAF024}"/>
              </a:ext>
            </a:extLst>
          </p:cNvPr>
          <p:cNvSpPr/>
          <p:nvPr/>
        </p:nvSpPr>
        <p:spPr>
          <a:xfrm>
            <a:off x="6135589" y="4350717"/>
            <a:ext cx="3905422" cy="262705"/>
          </a:xfrm>
          <a:prstGeom prst="rightArrow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BF8BEE2-4FB5-424F-8E8F-34AF33A93EDC}"/>
              </a:ext>
            </a:extLst>
          </p:cNvPr>
          <p:cNvSpPr txBox="1"/>
          <p:nvPr/>
        </p:nvSpPr>
        <p:spPr>
          <a:xfrm>
            <a:off x="6075091" y="4621191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UCC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3BDAFF-A1BE-4FA2-8575-4F177F147D84}"/>
              </a:ext>
            </a:extLst>
          </p:cNvPr>
          <p:cNvSpPr txBox="1"/>
          <p:nvPr/>
        </p:nvSpPr>
        <p:spPr>
          <a:xfrm>
            <a:off x="8743644" y="5067169"/>
            <a:ext cx="2162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포트폴리오화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화살표: 오른쪽 2">
            <a:extLst>
              <a:ext uri="{FF2B5EF4-FFF2-40B4-BE49-F238E27FC236}">
                <a16:creationId xmlns:a16="http://schemas.microsoft.com/office/drawing/2014/main" id="{DCA2E568-C411-4A6B-A94D-0C9B14C4B76F}"/>
              </a:ext>
            </a:extLst>
          </p:cNvPr>
          <p:cNvSpPr/>
          <p:nvPr/>
        </p:nvSpPr>
        <p:spPr>
          <a:xfrm>
            <a:off x="8745743" y="2348793"/>
            <a:ext cx="2588786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4F98A9B-F372-4F51-AC33-E58D87CE90A6}"/>
              </a:ext>
            </a:extLst>
          </p:cNvPr>
          <p:cNvSpPr txBox="1"/>
          <p:nvPr/>
        </p:nvSpPr>
        <p:spPr>
          <a:xfrm>
            <a:off x="10906851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6442E5-80A6-4517-9569-C64675A74DB5}"/>
              </a:ext>
            </a:extLst>
          </p:cNvPr>
          <p:cNvSpPr txBox="1"/>
          <p:nvPr/>
        </p:nvSpPr>
        <p:spPr>
          <a:xfrm>
            <a:off x="7053921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~5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EBBA5DA-61BD-43C0-9AE1-C42F48E677FD}"/>
              </a:ext>
            </a:extLst>
          </p:cNvPr>
          <p:cNvSpPr txBox="1"/>
          <p:nvPr/>
        </p:nvSpPr>
        <p:spPr>
          <a:xfrm>
            <a:off x="3099465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9" name="화살표: 오른쪽 2">
            <a:extLst>
              <a:ext uri="{FF2B5EF4-FFF2-40B4-BE49-F238E27FC236}">
                <a16:creationId xmlns:a16="http://schemas.microsoft.com/office/drawing/2014/main" id="{F3AB1E2E-772F-4013-9604-9A5D6E7DBD3F}"/>
              </a:ext>
            </a:extLst>
          </p:cNvPr>
          <p:cNvSpPr/>
          <p:nvPr/>
        </p:nvSpPr>
        <p:spPr>
          <a:xfrm>
            <a:off x="6125473" y="2875523"/>
            <a:ext cx="2620269" cy="262705"/>
          </a:xfrm>
          <a:prstGeom prst="rightArrow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4A428D2-C9EE-4728-89E3-C442220DC538}"/>
              </a:ext>
            </a:extLst>
          </p:cNvPr>
          <p:cNvSpPr txBox="1"/>
          <p:nvPr/>
        </p:nvSpPr>
        <p:spPr>
          <a:xfrm>
            <a:off x="6146211" y="3128822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QA 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최적화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3D77188-9A6A-48D7-BC87-01C9488A9430}"/>
              </a:ext>
            </a:extLst>
          </p:cNvPr>
          <p:cNvSpPr txBox="1"/>
          <p:nvPr/>
        </p:nvSpPr>
        <p:spPr>
          <a:xfrm>
            <a:off x="8723324" y="2578958"/>
            <a:ext cx="1363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상용화 작업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426EF2E-9133-4851-90C8-94E4C6E4C9F5}"/>
              </a:ext>
            </a:extLst>
          </p:cNvPr>
          <p:cNvSpPr txBox="1"/>
          <p:nvPr/>
        </p:nvSpPr>
        <p:spPr>
          <a:xfrm>
            <a:off x="10003484" y="5617553"/>
            <a:ext cx="163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정리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화살표: 오른쪽 2">
            <a:extLst>
              <a:ext uri="{FF2B5EF4-FFF2-40B4-BE49-F238E27FC236}">
                <a16:creationId xmlns:a16="http://schemas.microsoft.com/office/drawing/2014/main" id="{F1E3A280-65C0-46B2-AA6B-6689167B7189}"/>
              </a:ext>
            </a:extLst>
          </p:cNvPr>
          <p:cNvSpPr/>
          <p:nvPr/>
        </p:nvSpPr>
        <p:spPr>
          <a:xfrm>
            <a:off x="8751926" y="4842167"/>
            <a:ext cx="1306525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737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Members /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회의록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3" y="1406357"/>
            <a:ext cx="3810000" cy="4768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115593-04AC-4D04-8576-95670B437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902" y="1406357"/>
            <a:ext cx="4288349" cy="46387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BFE6B9-AE5A-4784-9660-6D6059CDB5B5}"/>
              </a:ext>
            </a:extLst>
          </p:cNvPr>
          <p:cNvSpPr/>
          <p:nvPr/>
        </p:nvSpPr>
        <p:spPr>
          <a:xfrm>
            <a:off x="1047964" y="2681555"/>
            <a:ext cx="1243173" cy="236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565511-AF1E-4445-A227-0AE854331C47}"/>
              </a:ext>
            </a:extLst>
          </p:cNvPr>
          <p:cNvCxnSpPr>
            <a:cxnSpLocks/>
          </p:cNvCxnSpPr>
          <p:nvPr/>
        </p:nvCxnSpPr>
        <p:spPr>
          <a:xfrm flipV="1">
            <a:off x="2291137" y="1406357"/>
            <a:ext cx="3552765" cy="12751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3C043C-42D8-4997-8B54-9903CBA11534}"/>
              </a:ext>
            </a:extLst>
          </p:cNvPr>
          <p:cNvCxnSpPr/>
          <p:nvPr/>
        </p:nvCxnSpPr>
        <p:spPr>
          <a:xfrm>
            <a:off x="2291137" y="2917861"/>
            <a:ext cx="3552765" cy="31272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22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A8D6D8-B6E4-44BE-91E4-1260E030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34" y="2517210"/>
            <a:ext cx="3533775" cy="365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Members /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공유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978" y="1104900"/>
            <a:ext cx="4737778" cy="34782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491" y="2212410"/>
            <a:ext cx="4305300" cy="396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946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61F893-6174-4E1C-B3DA-BE7BB7CDF6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61829" y="6498384"/>
            <a:ext cx="668343" cy="359616"/>
          </a:xfrm>
        </p:spPr>
        <p:txBody>
          <a:bodyPr/>
          <a:lstStyle/>
          <a:p>
            <a:fld id="{A65A5C87-DF58-40C8-B092-1DE63DB4547E}" type="slidenum">
              <a:rPr lang="en-US" altLang="ko-KR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45</a:t>
            </a:fld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컨벤션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0D817-6B8C-44D5-845A-3167462D2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55" y="1222266"/>
            <a:ext cx="6619875" cy="2486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8FA785-FFD9-448A-9E05-95199E87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378" y="2181883"/>
            <a:ext cx="6686550" cy="3286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198A1F-D800-4E72-B895-788FD8D28EFC}"/>
              </a:ext>
            </a:extLst>
          </p:cNvPr>
          <p:cNvSpPr/>
          <p:nvPr/>
        </p:nvSpPr>
        <p:spPr>
          <a:xfrm>
            <a:off x="665474" y="1078658"/>
            <a:ext cx="1683471" cy="2872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Branch</a:t>
            </a:r>
            <a:r>
              <a: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컨벤션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9F050B-068E-4352-B96B-833A6C3A3365}"/>
              </a:ext>
            </a:extLst>
          </p:cNvPr>
          <p:cNvSpPr/>
          <p:nvPr/>
        </p:nvSpPr>
        <p:spPr>
          <a:xfrm>
            <a:off x="4124059" y="2038275"/>
            <a:ext cx="1683471" cy="2872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JIRA</a:t>
            </a:r>
            <a:r>
              <a: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컨벤션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4887D1-F0F6-4555-A1C6-E1FF73E4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66" y="5303014"/>
            <a:ext cx="6648450" cy="9048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4AE2C1-4D94-4B14-B7D1-E7417A854B0D}"/>
              </a:ext>
            </a:extLst>
          </p:cNvPr>
          <p:cNvSpPr/>
          <p:nvPr/>
        </p:nvSpPr>
        <p:spPr>
          <a:xfrm>
            <a:off x="698061" y="5159406"/>
            <a:ext cx="1683471" cy="2872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</a:t>
            </a:r>
            <a:r>
              <a: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컨벤션</a:t>
            </a:r>
          </a:p>
        </p:txBody>
      </p:sp>
    </p:spTree>
    <p:extLst>
      <p:ext uri="{BB962C8B-B14F-4D97-AF65-F5344CB8AC3E}">
        <p14:creationId xmlns:p14="http://schemas.microsoft.com/office/powerpoint/2010/main" val="1007929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20320" y="1140718"/>
            <a:ext cx="11351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태스크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197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여개 중 일부를 스프린트 하고 원활히 진행중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컨벤션에 맞춰서 진행중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JIRA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AADF9-EED3-4189-97A6-C0C23813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99" y="2339442"/>
            <a:ext cx="4240454" cy="38285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95890A-1DC1-4B03-A2B5-4A29EA965E0B}"/>
              </a:ext>
            </a:extLst>
          </p:cNvPr>
          <p:cNvSpPr/>
          <p:nvPr/>
        </p:nvSpPr>
        <p:spPr>
          <a:xfrm>
            <a:off x="916707" y="2195834"/>
            <a:ext cx="2344653" cy="2872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SMART Commit </a:t>
            </a:r>
            <a:r>
              <a:rPr lang="ko-KR" altLang="en-US" sz="14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컨벤션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969B79-C083-4F78-BA75-603E13A9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809" y="2339441"/>
            <a:ext cx="4010025" cy="800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B4080D-1F67-4E64-9622-8D348B00E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809" y="3427339"/>
            <a:ext cx="4010025" cy="27406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08DFCD8-C346-4472-9CC8-F46794807ACD}"/>
              </a:ext>
            </a:extLst>
          </p:cNvPr>
          <p:cNvSpPr/>
          <p:nvPr/>
        </p:nvSpPr>
        <p:spPr>
          <a:xfrm>
            <a:off x="5761829" y="2600960"/>
            <a:ext cx="668343" cy="359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8E6F38B-64A0-4CE6-A508-30302D3D0E1F}"/>
              </a:ext>
            </a:extLst>
          </p:cNvPr>
          <p:cNvSpPr/>
          <p:nvPr/>
        </p:nvSpPr>
        <p:spPr>
          <a:xfrm>
            <a:off x="5761829" y="4617844"/>
            <a:ext cx="668343" cy="35961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B695F-3E35-48D8-B9CA-811E1D34AE0E}"/>
              </a:ext>
            </a:extLst>
          </p:cNvPr>
          <p:cNvSpPr txBox="1"/>
          <p:nvPr/>
        </p:nvSpPr>
        <p:spPr>
          <a:xfrm>
            <a:off x="5761829" y="4977461"/>
            <a:ext cx="23058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C2F94-C778-4809-887A-30A4D4B5D39C}"/>
              </a:ext>
            </a:extLst>
          </p:cNvPr>
          <p:cNvSpPr txBox="1"/>
          <p:nvPr/>
        </p:nvSpPr>
        <p:spPr>
          <a:xfrm>
            <a:off x="5761829" y="2907222"/>
            <a:ext cx="23058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</a:t>
            </a:r>
            <a:br>
              <a:rPr 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sz="105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5E0536AE-1347-42AB-A9A9-4A41A16E471F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872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538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Git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7602" y="1317309"/>
            <a:ext cx="8193750" cy="4916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BCC48C-DD70-4030-AB74-BC44ED155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03" y="1317309"/>
            <a:ext cx="3028950" cy="1114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C5BC46-61AC-46B4-9416-23CE7CB43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03" y="3011874"/>
            <a:ext cx="3028950" cy="1099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6F50AC-8DA4-4540-94EF-53F2F6E11678}"/>
              </a:ext>
            </a:extLst>
          </p:cNvPr>
          <p:cNvSpPr/>
          <p:nvPr/>
        </p:nvSpPr>
        <p:spPr>
          <a:xfrm>
            <a:off x="6908799" y="1494315"/>
            <a:ext cx="1575981" cy="76041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GITLAB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04791DE-6B43-473B-B79F-78ECACA6CFFF}"/>
              </a:ext>
            </a:extLst>
          </p:cNvPr>
          <p:cNvSpPr/>
          <p:nvPr/>
        </p:nvSpPr>
        <p:spPr>
          <a:xfrm>
            <a:off x="6908799" y="3181592"/>
            <a:ext cx="1575981" cy="76041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E0C741F-51E9-4A4B-8222-C5B271A247D2}"/>
              </a:ext>
            </a:extLst>
          </p:cNvPr>
          <p:cNvSpPr/>
          <p:nvPr/>
        </p:nvSpPr>
        <p:spPr>
          <a:xfrm>
            <a:off x="8829040" y="2052320"/>
            <a:ext cx="1076960" cy="2844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7F7563-581C-46AE-A231-610600CA3E2C}"/>
              </a:ext>
            </a:extLst>
          </p:cNvPr>
          <p:cNvSpPr/>
          <p:nvPr/>
        </p:nvSpPr>
        <p:spPr>
          <a:xfrm>
            <a:off x="9286240" y="3724558"/>
            <a:ext cx="934720" cy="258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4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레퍼런스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0C216E-BFBF-4EBB-83FE-8C15EFBA2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705030"/>
              </p:ext>
            </p:extLst>
          </p:nvPr>
        </p:nvGraphicFramePr>
        <p:xfrm>
          <a:off x="1753502" y="1561673"/>
          <a:ext cx="8921347" cy="3850902"/>
        </p:xfrm>
        <a:graphic>
          <a:graphicData uri="http://schemas.openxmlformats.org/drawingml/2006/table">
            <a:tbl>
              <a:tblPr/>
              <a:tblGrid>
                <a:gridCol w="2319550">
                  <a:extLst>
                    <a:ext uri="{9D8B030D-6E8A-4147-A177-3AD203B41FA5}">
                      <a16:colId xmlns:a16="http://schemas.microsoft.com/office/drawing/2014/main" val="1830569823"/>
                    </a:ext>
                  </a:extLst>
                </a:gridCol>
                <a:gridCol w="6601797">
                  <a:extLst>
                    <a:ext uri="{9D8B030D-6E8A-4147-A177-3AD203B41FA5}">
                      <a16:colId xmlns:a16="http://schemas.microsoft.com/office/drawing/2014/main" val="2065322314"/>
                    </a:ext>
                  </a:extLst>
                </a:gridCol>
              </a:tblGrid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Docs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9020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Spring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3"/>
                        </a:rPr>
                        <a:t>https://docs.spring.io/spring-framework/docs/current/reference/html/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9570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Vue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4"/>
                        </a:rPr>
                        <a:t>https://vuejs.org/v2/guide/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3043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Youtube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5"/>
                        </a:rPr>
                        <a:t>https://developers.google.com/youtube/documentation?hl=ko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5024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Firebase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6"/>
                        </a:rPr>
                        <a:t>https://firebase.google.com/docs/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29324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Kakaopay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7"/>
                        </a:rPr>
                        <a:t>https://developers.kakao.com/docs/latest/ko/kakaopay/common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7467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전자상거래 표준약관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공정거래위원회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8"/>
                        </a:rPr>
                        <a:t>www.ftc.go.kr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481237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취급방침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종합포털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9"/>
                        </a:rPr>
                        <a:t>www.privacy.go.kr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600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 저작권 위원회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10"/>
                        </a:rPr>
                        <a:t>https://www.copyright.or.kr/main.do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8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30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8091375" y="6071154"/>
            <a:ext cx="3395187" cy="600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2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Hotsix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-Turtles)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351114" y="6097825"/>
            <a:ext cx="547346" cy="54734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224831" y="2646336"/>
            <a:ext cx="574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750449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E324EE-3DFF-44D9-AAEB-EBD68F632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77" y="2705177"/>
            <a:ext cx="4114223" cy="244502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4E1A83-72D9-4AB4-A280-15007831DB48}"/>
              </a:ext>
            </a:extLst>
          </p:cNvPr>
          <p:cNvSpPr/>
          <p:nvPr/>
        </p:nvSpPr>
        <p:spPr>
          <a:xfrm>
            <a:off x="1649643" y="2617006"/>
            <a:ext cx="4853524" cy="2533195"/>
          </a:xfrm>
          <a:prstGeom prst="roundRect">
            <a:avLst>
              <a:gd name="adj" fmla="val 9849"/>
            </a:avLst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27186" y="4247003"/>
            <a:ext cx="2847060" cy="149905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8531E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466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영상을 같이 보는 사이트의 대략적 추정 가치 </a:t>
            </a:r>
            <a:r>
              <a:rPr lang="en-US" altLang="ko-KR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150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달러 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F78EA4-2658-4619-BC13-24CBFA5EA97B}"/>
              </a:ext>
            </a:extLst>
          </p:cNvPr>
          <p:cNvGrpSpPr/>
          <p:nvPr/>
        </p:nvGrpSpPr>
        <p:grpSpPr>
          <a:xfrm>
            <a:off x="1980588" y="2061764"/>
            <a:ext cx="1971309" cy="557053"/>
            <a:chOff x="5792307" y="3009631"/>
            <a:chExt cx="2264573" cy="69876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4957A1B-8925-41DC-BA04-D7CFAAFEAA5C}"/>
                </a:ext>
              </a:extLst>
            </p:cNvPr>
            <p:cNvSpPr/>
            <p:nvPr/>
          </p:nvSpPr>
          <p:spPr>
            <a:xfrm>
              <a:off x="5792307" y="3009631"/>
              <a:ext cx="2264573" cy="69876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89E6A59-720E-41B4-8820-3A734B3B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5901" y="3186430"/>
              <a:ext cx="1866900" cy="34290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E4CEE12-0D86-4E97-B868-349305383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01" y="2163770"/>
            <a:ext cx="3240000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254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Why?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8E324EE-3DFF-44D9-AAEB-EBD68F632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24" r="63534"/>
          <a:stretch/>
        </p:blipFill>
        <p:spPr>
          <a:xfrm>
            <a:off x="1109003" y="4474952"/>
            <a:ext cx="2483426" cy="10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0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8091375" y="6071154"/>
            <a:ext cx="3395187" cy="600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2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Hotsix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-Turtles)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351114" y="6097825"/>
            <a:ext cx="547346" cy="54734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709467" y="2646336"/>
            <a:ext cx="2773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3726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987056" y="1222748"/>
            <a:ext cx="10217889" cy="45613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254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페르소나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21818" y="2225661"/>
            <a:ext cx="2552497" cy="2364146"/>
            <a:chOff x="1560786" y="2257559"/>
            <a:chExt cx="2552497" cy="2364146"/>
          </a:xfrm>
        </p:grpSpPr>
        <p:sp>
          <p:nvSpPr>
            <p:cNvPr id="6" name="타원 5"/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5009076" y="1757832"/>
            <a:ext cx="6349155" cy="4026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김거북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28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직업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취준생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SNS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니즈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볼 때 알고리즘 말고 </a:t>
            </a:r>
            <a:r>
              <a:rPr lang="ko-KR" altLang="en-US" sz="1800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친구들이 보는 영상을 보고 싶음</a:t>
            </a:r>
            <a:endParaRPr lang="en-US" altLang="ko-KR" sz="1800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친구랑 </a:t>
            </a:r>
            <a:r>
              <a:rPr lang="ko-KR" altLang="en-US" sz="1800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같이 영상을 보면서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즐기고 싶음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74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316430" y="4038441"/>
            <a:ext cx="7580406" cy="1733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TUPLI –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YOU</a:t>
            </a:r>
            <a:r>
              <a:rPr lang="en-US" altLang="ko-KR" sz="1600" b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TU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 </a:t>
            </a:r>
            <a:r>
              <a:rPr lang="en-US" altLang="ko-KR" sz="1600" b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</a:t>
            </a:r>
            <a:r>
              <a:rPr lang="en-US" altLang="ko-KR" sz="1600" b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줄임말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컨셉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“Playlist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만들고 그 취향을 공유하거나 동시 상영할 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marL="0" indent="0" algn="ctr" latinLnBrk="1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심볼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TUPLI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아나그램의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Tulip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꽃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latinLnBrk="1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테마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Veri Peri #6667AB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24622" y="2236265"/>
            <a:ext cx="6942756" cy="1341779"/>
            <a:chOff x="3113568" y="1838652"/>
            <a:chExt cx="6942756" cy="13417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EE89BE0-D292-495D-A1F1-DE5650547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3568" y="2075218"/>
              <a:ext cx="3157869" cy="87656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7119453" y="1838652"/>
              <a:ext cx="1341779" cy="1341779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916999" y="1838652"/>
              <a:ext cx="1341779" cy="1341779"/>
            </a:xfrm>
            <a:prstGeom prst="ellipse">
              <a:avLst/>
            </a:prstGeom>
            <a:solidFill>
              <a:srgbClr val="F6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14545" y="1838652"/>
              <a:ext cx="1341779" cy="1341779"/>
            </a:xfrm>
            <a:prstGeom prst="ellipse">
              <a:avLst/>
            </a:prstGeom>
            <a:solidFill>
              <a:srgbClr val="5B5C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990727" y="1406537"/>
            <a:ext cx="821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유튜브 영상 취향을 공유하고 타인의 취향을 함께 실시간으로 즐길 수 있는 </a:t>
            </a:r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SNS”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i="1" dirty="0">
              <a:solidFill>
                <a:srgbClr val="5B5C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8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10058400" y="5664200"/>
            <a:ext cx="2133600" cy="119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배분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368268" y="2982098"/>
            <a:ext cx="1322970" cy="132297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1214" y="4695398"/>
            <a:ext cx="1322970" cy="132297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6875" y="1178191"/>
            <a:ext cx="1322970" cy="132297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68268" y="1178191"/>
            <a:ext cx="1322970" cy="132297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68268" y="4695398"/>
            <a:ext cx="1322970" cy="132297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76875" y="2982098"/>
            <a:ext cx="1322970" cy="132297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9106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29106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29106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2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강민구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김기솔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김한길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7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김형준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임다훈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최하영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120500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20500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120500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929106" y="1178190"/>
            <a:ext cx="3009900" cy="1540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9105" y="1634985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고문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 및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29105" y="5224287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</a:t>
            </a:r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문서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29105" y="3421233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및 디자인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UI/UX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담당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15300" y="1663561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CI/CD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120499" y="5224287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0499" y="3421233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관리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및 내부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25394" y="1280292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984408" y="128029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825394" y="4841449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9011589" y="3055201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9015629" y="484637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793014" y="3055201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</p:spTree>
    <p:extLst>
      <p:ext uri="{BB962C8B-B14F-4D97-AF65-F5344CB8AC3E}">
        <p14:creationId xmlns:p14="http://schemas.microsoft.com/office/powerpoint/2010/main" val="95516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81883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openxmlformats.org/package/2006/metadata/core-properties"/>
    <ds:schemaRef ds:uri="http://www.w3.org/XML/1998/namespace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4709</TotalTime>
  <Words>3703</Words>
  <Application>Microsoft Office PowerPoint</Application>
  <PresentationFormat>와이드스크린</PresentationFormat>
  <Paragraphs>624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-apple-system</vt:lpstr>
      <vt:lpstr>나눔스퀘어</vt:lpstr>
      <vt:lpstr>나눔스퀘어 Bold</vt:lpstr>
      <vt:lpstr>나눔스퀘어 ExtraBold</vt:lpstr>
      <vt:lpstr>맑은 고딕</vt:lpstr>
      <vt:lpstr>Arial</vt:lpstr>
      <vt:lpstr>Avenir Next LT Pro</vt:lpstr>
      <vt:lpstr>Calibri</vt:lpstr>
      <vt:lpstr>AccentBoxVTI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kang mingu</dc:creator>
  <cp:lastModifiedBy>kang mingu</cp:lastModifiedBy>
  <cp:revision>462</cp:revision>
  <dcterms:created xsi:type="dcterms:W3CDTF">2021-11-14T05:11:58Z</dcterms:created>
  <dcterms:modified xsi:type="dcterms:W3CDTF">2022-01-28T04:17:07Z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